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7" r:id="rId2"/>
    <p:sldId id="258" r:id="rId3"/>
    <p:sldId id="259" r:id="rId4"/>
    <p:sldId id="287" r:id="rId5"/>
    <p:sldId id="288" r:id="rId6"/>
    <p:sldId id="289" r:id="rId7"/>
    <p:sldId id="290" r:id="rId8"/>
    <p:sldId id="291" r:id="rId9"/>
    <p:sldId id="300" r:id="rId10"/>
    <p:sldId id="292" r:id="rId11"/>
    <p:sldId id="293" r:id="rId12"/>
    <p:sldId id="284" r:id="rId13"/>
    <p:sldId id="294" r:id="rId14"/>
    <p:sldId id="295" r:id="rId15"/>
    <p:sldId id="302" r:id="rId16"/>
    <p:sldId id="303" r:id="rId17"/>
    <p:sldId id="296" r:id="rId18"/>
    <p:sldId id="297" r:id="rId19"/>
    <p:sldId id="298" r:id="rId20"/>
    <p:sldId id="299" r:id="rId21"/>
    <p:sldId id="274" r:id="rId22"/>
    <p:sldId id="285"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1349"/>
    <a:srgbClr val="AD1D35"/>
    <a:srgbClr val="CA185C"/>
    <a:srgbClr val="C2203B"/>
    <a:srgbClr val="D32340"/>
    <a:srgbClr val="DC2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0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DB486-8EB6-43AD-B110-ED1C4EF480D4}" type="datetimeFigureOut">
              <a:rPr lang="en-US" smtClean="0"/>
              <a:pPr/>
              <a:t>5/31/2013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396E-051B-4668-8B5E-C8F622695A1A}" type="slidenum">
              <a:rPr lang="en-US" smtClean="0"/>
              <a:pPr/>
              <a:t>‹#›</a:t>
            </a:fld>
            <a:endParaRPr lang="en-US"/>
          </a:p>
        </p:txBody>
      </p:sp>
    </p:spTree>
    <p:extLst>
      <p:ext uri="{BB962C8B-B14F-4D97-AF65-F5344CB8AC3E}">
        <p14:creationId xmlns:p14="http://schemas.microsoft.com/office/powerpoint/2010/main" val="115209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ookRoses.jpg"/>
          <p:cNvPicPr>
            <a:picLocks noChangeAspect="1"/>
          </p:cNvPicPr>
          <p:nvPr userDrawn="1"/>
        </p:nvPicPr>
        <p:blipFill>
          <a:blip r:embed="rId2" cstate="print"/>
          <a:stretch>
            <a:fillRect/>
          </a:stretch>
        </p:blipFill>
        <p:spPr>
          <a:xfrm>
            <a:off x="0" y="0"/>
            <a:ext cx="7735455" cy="5105400"/>
          </a:xfrm>
          <a:prstGeom prst="rect">
            <a:avLst/>
          </a:prstGeom>
        </p:spPr>
      </p:pic>
      <p:pic>
        <p:nvPicPr>
          <p:cNvPr id="8" name="Picture 7" descr="BookTitleRotated.jpg"/>
          <p:cNvPicPr>
            <a:picLocks noChangeAspect="1"/>
          </p:cNvPicPr>
          <p:nvPr userDrawn="1"/>
        </p:nvPicPr>
        <p:blipFill>
          <a:blip r:embed="rId3" cstate="print"/>
          <a:stretch>
            <a:fillRect/>
          </a:stretch>
        </p:blipFill>
        <p:spPr>
          <a:xfrm>
            <a:off x="8052955" y="0"/>
            <a:ext cx="1091045" cy="6858000"/>
          </a:xfrm>
          <a:prstGeom prst="rect">
            <a:avLst/>
          </a:prstGeom>
        </p:spPr>
      </p:pic>
      <p:sp>
        <p:nvSpPr>
          <p:cNvPr id="9" name="Rectangle 8"/>
          <p:cNvSpPr/>
          <p:nvPr userDrawn="1"/>
        </p:nvSpPr>
        <p:spPr>
          <a:xfrm>
            <a:off x="7696200" y="0"/>
            <a:ext cx="381000" cy="6858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userDrawn="1">
            <p:ph type="ctrTitle" idx="4294967295" hasCustomPrompt="1"/>
          </p:nvPr>
        </p:nvSpPr>
        <p:spPr>
          <a:xfrm>
            <a:off x="0" y="5105401"/>
            <a:ext cx="7696200" cy="838200"/>
          </a:xfrm>
          <a:solidFill>
            <a:schemeClr val="accent1"/>
          </a:solidFill>
        </p:spPr>
        <p:txBody>
          <a:bodyPr>
            <a:normAutofit/>
          </a:bodyPr>
          <a:lstStyle>
            <a:lvl1pPr>
              <a:defRPr/>
            </a:lvl1pPr>
          </a:lstStyle>
          <a:p>
            <a:pPr algn="l"/>
            <a:r>
              <a:rPr lang="en-US" sz="4000" dirty="0" smtClean="0"/>
              <a:t>Chapter #</a:t>
            </a:r>
            <a:endParaRPr lang="en-US" sz="4000" dirty="0"/>
          </a:p>
        </p:txBody>
      </p:sp>
      <p:sp>
        <p:nvSpPr>
          <p:cNvPr id="11" name="Subtitle 2"/>
          <p:cNvSpPr>
            <a:spLocks noGrp="1"/>
          </p:cNvSpPr>
          <p:nvPr userDrawn="1">
            <p:ph type="subTitle" idx="4294967295" hasCustomPrompt="1"/>
          </p:nvPr>
        </p:nvSpPr>
        <p:spPr>
          <a:xfrm>
            <a:off x="0" y="5943600"/>
            <a:ext cx="7696200" cy="914400"/>
          </a:xfrm>
          <a:solidFill>
            <a:schemeClr val="accent1"/>
          </a:solidFill>
        </p:spPr>
        <p:txBody>
          <a:bodyPr>
            <a:normAutofit/>
          </a:bodyPr>
          <a:lstStyle>
            <a:lvl1pPr>
              <a:defRPr/>
            </a:lvl1pPr>
          </a:lstStyle>
          <a:p>
            <a:pPr algn="ctr">
              <a:buNone/>
            </a:pPr>
            <a:r>
              <a:rPr lang="en-US" sz="4000" dirty="0" smtClean="0">
                <a:solidFill>
                  <a:srgbClr val="FFC000"/>
                </a:solidFill>
              </a:rPr>
              <a:t>Title</a:t>
            </a:r>
            <a:endParaRPr lang="en-US" sz="4000" dirty="0">
              <a:solidFill>
                <a:srgbClr val="FFC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7DE4F8-CA11-4C12-AC1B-BAE27DC5CB52}" type="datetime1">
              <a:rPr lang="en-US" smtClean="0"/>
              <a:pPr/>
              <a:t>5/31/2013</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83344C-033F-4B79-BEAD-E97245CB954D}" type="datetime1">
              <a:rPr lang="en-US" smtClean="0"/>
              <a:pPr/>
              <a:t>5/31/2013</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Content Placeholder 3" descr="BookRosesNarrow.jpg"/>
          <p:cNvPicPr>
            <a:picLocks noChangeAspect="1"/>
          </p:cNvPicPr>
          <p:nvPr userDrawn="1"/>
        </p:nvPicPr>
        <p:blipFill>
          <a:blip r:embed="rId2" cstate="print">
            <a:lum bright="70000" contrast="-70000"/>
          </a:blip>
          <a:stretch>
            <a:fillRect/>
          </a:stretch>
        </p:blipFill>
        <p:spPr>
          <a:xfrm rot="16200000">
            <a:off x="3638282" y="-3638281"/>
            <a:ext cx="1867437" cy="9144001"/>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457200" y="6356350"/>
            <a:ext cx="2895600" cy="365125"/>
          </a:xfrm>
        </p:spPr>
        <p:txBody>
          <a:bodyPr/>
          <a:lstStyle>
            <a:lvl1pPr>
              <a:defRPr>
                <a:solidFill>
                  <a:srgbClr val="A11349"/>
                </a:solidFill>
              </a:defRPr>
            </a:lvl1pPr>
          </a:lstStyle>
          <a:p>
            <a:pPr algn="l"/>
            <a:r>
              <a:rPr lang="en-US" dirty="0" smtClean="0"/>
              <a:t>Digital Media, 3e</a:t>
            </a:r>
            <a:endParaRPr lang="en-US" dirty="0"/>
          </a:p>
        </p:txBody>
      </p:sp>
      <p:sp>
        <p:nvSpPr>
          <p:cNvPr id="6" name="Slide Number Placeholder 5"/>
          <p:cNvSpPr>
            <a:spLocks noGrp="1"/>
          </p:cNvSpPr>
          <p:nvPr>
            <p:ph type="sldNum" sz="quarter" idx="12"/>
          </p:nvPr>
        </p:nvSpPr>
        <p:spPr/>
        <p:txBody>
          <a:bodyPr/>
          <a:lstStyle>
            <a:lvl1pPr>
              <a:defRPr>
                <a:solidFill>
                  <a:srgbClr val="A11349"/>
                </a:solidFill>
              </a:defRPr>
            </a:lvl1pPr>
          </a:lstStyle>
          <a:p>
            <a:fld id="{16D19248-580C-49C8-8C19-F6EA2DA1F25A}" type="slidenum">
              <a:rPr lang="en-US" smtClean="0"/>
              <a:pPr/>
              <a:t>‹#›</a:t>
            </a:fld>
            <a:endParaRPr lang="en-US" dirty="0"/>
          </a:p>
        </p:txBody>
      </p:sp>
      <p:sp>
        <p:nvSpPr>
          <p:cNvPr id="8" name="Rectangle 7"/>
          <p:cNvSpPr/>
          <p:nvPr userDrawn="1"/>
        </p:nvSpPr>
        <p:spPr>
          <a:xfrm rot="16200000">
            <a:off x="4457700" y="-2781300"/>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147EC7E-7FD3-4345-ADAA-1DDF042BADCF}" type="datetime1">
              <a:rPr lang="en-US" smtClean="0"/>
              <a:pPr/>
              <a:t>5/31/2013</a:t>
            </a:fld>
            <a:endParaRPr lang="en-US"/>
          </a:p>
        </p:txBody>
      </p:sp>
      <p:sp>
        <p:nvSpPr>
          <p:cNvPr id="5" name="Footer Placeholder 4"/>
          <p:cNvSpPr>
            <a:spLocks noGrp="1"/>
          </p:cNvSpPr>
          <p:nvPr>
            <p:ph type="ftr" sz="quarter" idx="11"/>
          </p:nvPr>
        </p:nvSpPr>
        <p:spPr/>
        <p:txBody>
          <a:bodyPr/>
          <a:lstStyle/>
          <a:p>
            <a:r>
              <a:rPr lang="en-US" smtClean="0"/>
              <a:t>Digital Media, 3e</a:t>
            </a:r>
            <a:endParaRPr lang="en-US"/>
          </a:p>
        </p:txBody>
      </p:sp>
      <p:sp>
        <p:nvSpPr>
          <p:cNvPr id="6" name="Slide Number Placeholder 5"/>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457200" y="6340475"/>
            <a:ext cx="2895600" cy="365125"/>
          </a:xfrm>
        </p:spPr>
        <p:txBody>
          <a:bodyPr/>
          <a:lstStyle/>
          <a:p>
            <a:r>
              <a:rPr lang="en-US" dirty="0" smtClean="0"/>
              <a:t>Digital Media, 3e</a:t>
            </a:r>
            <a:endParaRPr lang="en-US" dirty="0"/>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3047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9"/>
            <a:ext cx="4040188"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905000"/>
            <a:ext cx="4041775" cy="381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9"/>
            <a:ext cx="4041775"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Digital Media, 3e</a:t>
            </a:r>
            <a:endParaRPr lang="en-US"/>
          </a:p>
        </p:txBody>
      </p:sp>
      <p:sp>
        <p:nvSpPr>
          <p:cNvPr id="9" name="Slide Number Placeholder 8"/>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FEBC36B-AF8F-4308-A4D5-3B390E2B1DD3}" type="datetime1">
              <a:rPr lang="en-US" smtClean="0"/>
              <a:pPr/>
              <a:t>5/31/2013</a:t>
            </a:fld>
            <a:endParaRPr lang="en-US"/>
          </a:p>
        </p:txBody>
      </p:sp>
      <p:sp>
        <p:nvSpPr>
          <p:cNvPr id="4" name="Footer Placeholder 3"/>
          <p:cNvSpPr>
            <a:spLocks noGrp="1"/>
          </p:cNvSpPr>
          <p:nvPr>
            <p:ph type="ftr" sz="quarter" idx="11"/>
          </p:nvPr>
        </p:nvSpPr>
        <p:spPr/>
        <p:txBody>
          <a:bodyPr/>
          <a:lstStyle/>
          <a:p>
            <a:r>
              <a:rPr lang="en-US" smtClean="0"/>
              <a:t>Digital Media, 3e</a:t>
            </a:r>
            <a:endParaRPr lang="en-US"/>
          </a:p>
        </p:txBody>
      </p:sp>
      <p:sp>
        <p:nvSpPr>
          <p:cNvPr id="5" name="Slide Number Placeholder 4"/>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B63546F-2898-4F91-A5B9-0AF34C704D74}" type="datetime1">
              <a:rPr lang="en-US" smtClean="0"/>
              <a:pPr/>
              <a:t>5/31/2013</a:t>
            </a:fld>
            <a:endParaRPr lang="en-US"/>
          </a:p>
        </p:txBody>
      </p:sp>
      <p:sp>
        <p:nvSpPr>
          <p:cNvPr id="3" name="Footer Placeholder 2"/>
          <p:cNvSpPr>
            <a:spLocks noGrp="1"/>
          </p:cNvSpPr>
          <p:nvPr>
            <p:ph type="ftr" sz="quarter" idx="11"/>
          </p:nvPr>
        </p:nvSpPr>
        <p:spPr/>
        <p:txBody>
          <a:bodyPr/>
          <a:lstStyle/>
          <a:p>
            <a:r>
              <a:rPr lang="en-US" smtClean="0"/>
              <a:t>Digital Media, 3e</a:t>
            </a:r>
            <a:endParaRPr lang="en-US"/>
          </a:p>
        </p:txBody>
      </p:sp>
      <p:sp>
        <p:nvSpPr>
          <p:cNvPr id="4" name="Slide Number Placeholder 3"/>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015AF5D-BE6E-4F6E-9E9F-F353F71F035D}" type="datetime1">
              <a:rPr lang="en-US" smtClean="0"/>
              <a:pPr/>
              <a:t>5/31/2013</a:t>
            </a:fld>
            <a:endParaRPr lang="en-US"/>
          </a:p>
        </p:txBody>
      </p:sp>
      <p:sp>
        <p:nvSpPr>
          <p:cNvPr id="6" name="Footer Placeholder 5"/>
          <p:cNvSpPr>
            <a:spLocks noGrp="1"/>
          </p:cNvSpPr>
          <p:nvPr>
            <p:ph type="ftr" sz="quarter" idx="11"/>
          </p:nvPr>
        </p:nvSpPr>
        <p:spPr/>
        <p:txBody>
          <a:bodyPr/>
          <a:lstStyle/>
          <a:p>
            <a:r>
              <a:rPr lang="en-US" smtClean="0"/>
              <a:t>Digital Media, 3e</a:t>
            </a:r>
            <a:endParaRPr lang="en-US"/>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A1C1F05-C43A-4B1D-9144-B1A22BD5BE47}" type="datetime1">
              <a:rPr lang="en-US" smtClean="0"/>
              <a:pPr/>
              <a:t>5/31/2013</a:t>
            </a:fld>
            <a:endParaRPr lang="en-US"/>
          </a:p>
        </p:txBody>
      </p:sp>
      <p:sp>
        <p:nvSpPr>
          <p:cNvPr id="6" name="Footer Placeholder 5"/>
          <p:cNvSpPr>
            <a:spLocks noGrp="1"/>
          </p:cNvSpPr>
          <p:nvPr>
            <p:ph type="ftr" sz="quarter" idx="11"/>
          </p:nvPr>
        </p:nvSpPr>
        <p:spPr/>
        <p:txBody>
          <a:bodyPr/>
          <a:lstStyle/>
          <a:p>
            <a:r>
              <a:rPr lang="en-US" smtClean="0"/>
              <a:t>Digital Media, 3e</a:t>
            </a:r>
            <a:endParaRPr lang="en-US"/>
          </a:p>
        </p:txBody>
      </p:sp>
      <p:sp>
        <p:nvSpPr>
          <p:cNvPr id="7" name="Slide Number Placeholder 6"/>
          <p:cNvSpPr>
            <a:spLocks noGrp="1"/>
          </p:cNvSpPr>
          <p:nvPr>
            <p:ph type="sldNum" sz="quarter" idx="12"/>
          </p:nvPr>
        </p:nvSpPr>
        <p:spPr/>
        <p:txBody>
          <a:bodyPr/>
          <a:lstStyle/>
          <a:p>
            <a:fld id="{16D19248-580C-49C8-8C19-F6EA2DA1F2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3" descr="BookRosesNarrow.jpg"/>
          <p:cNvPicPr>
            <a:picLocks noChangeAspect="1"/>
          </p:cNvPicPr>
          <p:nvPr/>
        </p:nvPicPr>
        <p:blipFill>
          <a:blip r:embed="rId13" cstate="print">
            <a:lum bright="70000" contrast="-70000"/>
          </a:blip>
          <a:stretch>
            <a:fillRect/>
          </a:stretch>
        </p:blipFill>
        <p:spPr>
          <a:xfrm rot="16200000">
            <a:off x="3638282" y="-3638281"/>
            <a:ext cx="1867437" cy="9144001"/>
          </a:xfrm>
          <a:prstGeom prst="rect">
            <a:avLst/>
          </a:prstGeom>
          <a:noFill/>
          <a:ln>
            <a:noFill/>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rgbClr val="A11349"/>
                </a:solidFill>
              </a:defRPr>
            </a:lvl1pPr>
          </a:lstStyle>
          <a:p>
            <a:r>
              <a:rPr lang="en-US" dirty="0" smtClean="0"/>
              <a:t>Digital Media, 3e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A11349"/>
                </a:solidFill>
              </a:defRPr>
            </a:lvl1pPr>
          </a:lstStyle>
          <a:p>
            <a:fld id="{16D19248-580C-49C8-8C19-F6EA2DA1F25A}" type="slidenum">
              <a:rPr lang="en-US" smtClean="0"/>
              <a:pPr/>
              <a:t>‹#›</a:t>
            </a:fld>
            <a:endParaRPr lang="en-US" dirty="0"/>
          </a:p>
        </p:txBody>
      </p:sp>
      <p:sp>
        <p:nvSpPr>
          <p:cNvPr id="8" name="Rectangle 7"/>
          <p:cNvSpPr/>
          <p:nvPr/>
        </p:nvSpPr>
        <p:spPr>
          <a:xfrm rot="16200000">
            <a:off x="4457700" y="-2781301"/>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4953000"/>
            <a:ext cx="7696200" cy="838200"/>
          </a:xfrm>
          <a:solidFill>
            <a:schemeClr val="accent1"/>
          </a:solidFill>
        </p:spPr>
        <p:txBody>
          <a:bodyPr>
            <a:normAutofit/>
          </a:bodyPr>
          <a:lstStyle/>
          <a:p>
            <a:pPr algn="l"/>
            <a:r>
              <a:rPr lang="en-US" sz="4000" dirty="0" smtClean="0"/>
              <a:t>Chapter 9 </a:t>
            </a:r>
            <a:endParaRPr lang="en-US" sz="4000" dirty="0"/>
          </a:p>
        </p:txBody>
      </p:sp>
      <p:sp>
        <p:nvSpPr>
          <p:cNvPr id="3" name="Subtitle 2"/>
          <p:cNvSpPr>
            <a:spLocks noGrp="1"/>
          </p:cNvSpPr>
          <p:nvPr>
            <p:ph type="subTitle" idx="4294967295"/>
          </p:nvPr>
        </p:nvSpPr>
        <p:spPr>
          <a:xfrm>
            <a:off x="0" y="5638800"/>
            <a:ext cx="7696200" cy="914400"/>
          </a:xfrm>
          <a:solidFill>
            <a:schemeClr val="accent1"/>
          </a:solidFill>
        </p:spPr>
        <p:txBody>
          <a:bodyPr>
            <a:normAutofit/>
          </a:bodyPr>
          <a:lstStyle/>
          <a:p>
            <a:pPr algn="ctr">
              <a:buNone/>
            </a:pPr>
            <a:r>
              <a:rPr lang="en-US" sz="4000" dirty="0" smtClean="0">
                <a:solidFill>
                  <a:srgbClr val="FFC000"/>
                </a:solidFill>
              </a:rPr>
              <a:t>Print Graphics</a:t>
            </a:r>
            <a:endParaRPr lang="en-US" sz="4000" dirty="0">
              <a:solidFill>
                <a:srgbClr val="FFC000"/>
              </a:solidFill>
            </a:endParaRPr>
          </a:p>
        </p:txBody>
      </p:sp>
      <p:pic>
        <p:nvPicPr>
          <p:cNvPr id="4" name="Picture 3" descr="BookRoses.jpg"/>
          <p:cNvPicPr>
            <a:picLocks noChangeAspect="1"/>
          </p:cNvPicPr>
          <p:nvPr/>
        </p:nvPicPr>
        <p:blipFill>
          <a:blip r:embed="rId2" cstate="print"/>
          <a:stretch>
            <a:fillRect/>
          </a:stretch>
        </p:blipFill>
        <p:spPr>
          <a:xfrm>
            <a:off x="0" y="0"/>
            <a:ext cx="7735455" cy="5105400"/>
          </a:xfrm>
          <a:prstGeom prst="rect">
            <a:avLst/>
          </a:prstGeom>
        </p:spPr>
      </p:pic>
      <p:sp>
        <p:nvSpPr>
          <p:cNvPr id="7" name="Rectangle 6"/>
          <p:cNvSpPr/>
          <p:nvPr/>
        </p:nvSpPr>
        <p:spPr>
          <a:xfrm>
            <a:off x="7696200" y="0"/>
            <a:ext cx="381000" cy="6858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ookTitleRotated.jpg"/>
          <p:cNvPicPr>
            <a:picLocks noChangeAspect="1"/>
          </p:cNvPicPr>
          <p:nvPr/>
        </p:nvPicPr>
        <p:blipFill>
          <a:blip r:embed="rId3" cstate="print"/>
          <a:stretch>
            <a:fillRect/>
          </a:stretch>
        </p:blipFill>
        <p:spPr>
          <a:xfrm>
            <a:off x="8052955" y="0"/>
            <a:ext cx="1091045" cy="6858000"/>
          </a:xfrm>
          <a:prstGeom prst="rect">
            <a:avLst/>
          </a:prstGeom>
        </p:spPr>
      </p:pic>
      <p:sp>
        <p:nvSpPr>
          <p:cNvPr id="8" name="TextBox 7"/>
          <p:cNvSpPr txBox="1"/>
          <p:nvPr/>
        </p:nvSpPr>
        <p:spPr>
          <a:xfrm>
            <a:off x="0" y="6400800"/>
            <a:ext cx="7696200" cy="461665"/>
          </a:xfrm>
          <a:prstGeom prst="rect">
            <a:avLst/>
          </a:prstGeom>
          <a:solidFill>
            <a:schemeClr val="accent1"/>
          </a:solidFill>
        </p:spPr>
        <p:txBody>
          <a:bodyPr wrap="square" rtlCol="0">
            <a:spAutoFit/>
          </a:bodyPr>
          <a:lstStyle/>
          <a:p>
            <a:r>
              <a:rPr lang="en-US" sz="1200" dirty="0"/>
              <a:t>© 2013 </a:t>
            </a:r>
            <a:r>
              <a:rPr lang="en-US" sz="1200" dirty="0" err="1"/>
              <a:t>Cengage</a:t>
            </a:r>
            <a:r>
              <a:rPr lang="en-US" sz="1200" dirty="0"/>
              <a:t> Learning. All Rights Reserved. May not be scanned, copied or duplicated, or posted to a publicly accessible website, in whole or in part.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Commons</a:t>
            </a:r>
            <a:endParaRPr lang="en-US" dirty="0"/>
          </a:p>
        </p:txBody>
      </p:sp>
      <p:pic>
        <p:nvPicPr>
          <p:cNvPr id="8" name="Content Placeholder 7" descr="Impact.jpg"/>
          <p:cNvPicPr>
            <a:picLocks noGrp="1" noChangeAspect="1"/>
          </p:cNvPicPr>
          <p:nvPr>
            <p:ph sz="half" idx="1"/>
          </p:nvPr>
        </p:nvPicPr>
        <p:blipFill>
          <a:blip r:embed="rId2" cstate="print"/>
          <a:stretch>
            <a:fillRect/>
          </a:stretch>
        </p:blipFill>
        <p:spPr>
          <a:xfrm>
            <a:off x="485775" y="2352675"/>
            <a:ext cx="2286000" cy="2099388"/>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sz="half" idx="2"/>
          </p:nvPr>
        </p:nvSpPr>
        <p:spPr>
          <a:xfrm>
            <a:off x="3505200" y="1905000"/>
            <a:ext cx="5181600" cy="4221163"/>
          </a:xfrm>
        </p:spPr>
        <p:txBody>
          <a:bodyPr>
            <a:normAutofit/>
          </a:bodyPr>
          <a:lstStyle/>
          <a:p>
            <a:r>
              <a:rPr lang="en-US" dirty="0" smtClean="0"/>
              <a:t>The Creative Commons is an organization that offers copyright holders a way to grant blanket permission for others to use their copyrighted work with certain restrictions</a:t>
            </a:r>
          </a:p>
          <a:p>
            <a:r>
              <a:rPr lang="en-US" dirty="0" smtClean="0"/>
              <a:t>How can a movement like the Creative Commons reduce copyright violation online?</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Licensing</a:t>
            </a:r>
            <a:endParaRPr lang="en-US" dirty="0"/>
          </a:p>
        </p:txBody>
      </p:sp>
      <p:sp>
        <p:nvSpPr>
          <p:cNvPr id="3" name="Content Placeholder 2"/>
          <p:cNvSpPr>
            <a:spLocks noGrp="1"/>
          </p:cNvSpPr>
          <p:nvPr>
            <p:ph idx="1"/>
          </p:nvPr>
        </p:nvSpPr>
        <p:spPr>
          <a:xfrm>
            <a:off x="457200" y="1905000"/>
            <a:ext cx="8229600" cy="4648200"/>
          </a:xfrm>
        </p:spPr>
        <p:txBody>
          <a:bodyPr>
            <a:normAutofit fontScale="85000" lnSpcReduction="20000"/>
          </a:bodyPr>
          <a:lstStyle/>
          <a:p>
            <a:r>
              <a:rPr lang="en-US" dirty="0" smtClean="0"/>
              <a:t>A </a:t>
            </a:r>
            <a:r>
              <a:rPr lang="en-US" b="1" dirty="0" smtClean="0"/>
              <a:t>license </a:t>
            </a:r>
            <a:r>
              <a:rPr lang="en-US" dirty="0" smtClean="0"/>
              <a:t>is a</a:t>
            </a:r>
            <a:r>
              <a:rPr lang="en-US" b="1" dirty="0" smtClean="0"/>
              <a:t> </a:t>
            </a:r>
            <a:r>
              <a:rPr lang="en-US" dirty="0" smtClean="0"/>
              <a:t>legal agreement that gives permission and states detailed conditions for using a copyrighted image</a:t>
            </a:r>
          </a:p>
          <a:p>
            <a:r>
              <a:rPr lang="en-US" dirty="0" smtClean="0"/>
              <a:t>Royalty free means the buyer pays a one-time fee to use the image for an unlimited number of products and for an unlimited length of time without paying any additional fees for each additional use</a:t>
            </a:r>
          </a:p>
          <a:p>
            <a:r>
              <a:rPr lang="en-US" dirty="0" smtClean="0"/>
              <a:t>A </a:t>
            </a:r>
            <a:r>
              <a:rPr lang="en-US" b="1" dirty="0" smtClean="0"/>
              <a:t>rights-managed </a:t>
            </a:r>
            <a:r>
              <a:rPr lang="en-US" dirty="0" smtClean="0"/>
              <a:t>license is a type of licensing agreement that gives a buyer permission for a specific, limited use of a copyrighted image</a:t>
            </a:r>
          </a:p>
          <a:p>
            <a:r>
              <a:rPr lang="en-US" dirty="0" smtClean="0"/>
              <a:t>It is up to you to ensure that you (and any online companies you use) follow ethical and legal guidelines for images you gather and use in your projects</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Staying Legal</a:t>
            </a:r>
          </a:p>
        </p:txBody>
      </p:sp>
      <p:pic>
        <p:nvPicPr>
          <p:cNvPr id="8" name="Content Placeholder 7" descr="ThinkAboutIt.jpg"/>
          <p:cNvPicPr>
            <a:picLocks noGrp="1" noChangeAspect="1"/>
          </p:cNvPicPr>
          <p:nvPr>
            <p:ph sz="half" idx="1"/>
          </p:nvPr>
        </p:nvPicPr>
        <p:blipFill>
          <a:blip r:embed="rId2" cstate="print"/>
          <a:stretch>
            <a:fillRect/>
          </a:stretch>
        </p:blipFill>
        <p:spPr>
          <a:xfrm>
            <a:off x="661675" y="2438400"/>
            <a:ext cx="2995925" cy="1866106"/>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sz="half" idx="2"/>
          </p:nvPr>
        </p:nvSpPr>
        <p:spPr>
          <a:xfrm>
            <a:off x="4343400" y="1905000"/>
            <a:ext cx="4343400" cy="4221163"/>
          </a:xfrm>
        </p:spPr>
        <p:txBody>
          <a:bodyPr>
            <a:normAutofit lnSpcReduction="10000"/>
          </a:bodyPr>
          <a:lstStyle/>
          <a:p>
            <a:r>
              <a:rPr lang="en-US" dirty="0" smtClean="0"/>
              <a:t>What are some ways you can be sure you are following legal and ethical guidelines when you source images online? </a:t>
            </a:r>
          </a:p>
          <a:p>
            <a:r>
              <a:rPr lang="en-US" dirty="0" smtClean="0"/>
              <a:t>How do you know an online source for images is trustworthy and not distributing pirated material?</a:t>
            </a:r>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Prepping Raster Files</a:t>
            </a:r>
            <a:endParaRPr lang="en-US" dirty="0"/>
          </a:p>
        </p:txBody>
      </p:sp>
      <p:sp>
        <p:nvSpPr>
          <p:cNvPr id="7" name="Content Placeholder 6"/>
          <p:cNvSpPr>
            <a:spLocks noGrp="1"/>
          </p:cNvSpPr>
          <p:nvPr>
            <p:ph idx="1"/>
          </p:nvPr>
        </p:nvSpPr>
        <p:spPr/>
        <p:txBody>
          <a:bodyPr>
            <a:normAutofit fontScale="92500" lnSpcReduction="10000"/>
          </a:bodyPr>
          <a:lstStyle/>
          <a:p>
            <a:r>
              <a:rPr lang="en-US" dirty="0" smtClean="0"/>
              <a:t>Save a working copy of your files and place the original, unaltered versions in a safe place</a:t>
            </a:r>
          </a:p>
          <a:p>
            <a:pPr lvl="1"/>
            <a:r>
              <a:rPr lang="en-US" dirty="0" smtClean="0"/>
              <a:t>The working copy is best saved in the native file format of the image editing program you are working in</a:t>
            </a:r>
          </a:p>
          <a:p>
            <a:pPr lvl="1"/>
            <a:r>
              <a:rPr lang="en-US" dirty="0" smtClean="0"/>
              <a:t>The native file format supports the full range of application features and offers the most editing flexibility if you need to make additional adjustments later</a:t>
            </a:r>
          </a:p>
          <a:p>
            <a:r>
              <a:rPr lang="en-US" dirty="0" smtClean="0"/>
              <a:t>Develop an image processing workflow</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en-US" smtClean="0"/>
              <a:t>Digital Media, 3e</a:t>
            </a:r>
            <a:endParaRPr lang="en-US" dirty="0"/>
          </a:p>
        </p:txBody>
      </p:sp>
      <p:sp>
        <p:nvSpPr>
          <p:cNvPr id="6" name="Slide Number Placeholder 5"/>
          <p:cNvSpPr>
            <a:spLocks noGrp="1"/>
          </p:cNvSpPr>
          <p:nvPr>
            <p:ph type="sldNum" sz="quarter" idx="12"/>
          </p:nvPr>
        </p:nvSpPr>
        <p:spPr/>
        <p:txBody>
          <a:bodyPr/>
          <a:lstStyle/>
          <a:p>
            <a:fld id="{16D19248-580C-49C8-8C19-F6EA2DA1F25A}"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Prepping Raster Files</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dirty="0" smtClean="0"/>
              <a:t>Resizing Raster Images</a:t>
            </a:r>
          </a:p>
          <a:p>
            <a:pPr lvl="1"/>
            <a:r>
              <a:rPr lang="en-US" dirty="0" smtClean="0"/>
              <a:t>The resolution adjusts as the document size of the image changes</a:t>
            </a:r>
          </a:p>
          <a:p>
            <a:pPr lvl="1"/>
            <a:r>
              <a:rPr lang="en-US" dirty="0" smtClean="0"/>
              <a:t>Images for print products should have a resolution of 300 </a:t>
            </a:r>
            <a:r>
              <a:rPr lang="en-US" dirty="0" err="1" smtClean="0"/>
              <a:t>ppi</a:t>
            </a:r>
            <a:endParaRPr lang="en-US" dirty="0" smtClean="0"/>
          </a:p>
          <a:p>
            <a:pPr lvl="1"/>
            <a:r>
              <a:rPr lang="en-US" dirty="0" smtClean="0"/>
              <a:t>After you change the physical dimensions of the image, check the resolution—it should be between 240 and 300 </a:t>
            </a:r>
            <a:r>
              <a:rPr lang="en-US" dirty="0" err="1" smtClean="0"/>
              <a:t>ppi</a:t>
            </a:r>
            <a:endParaRPr lang="en-US" sz="2000" dirty="0" smtClean="0"/>
          </a:p>
          <a:p>
            <a:pPr lvl="1"/>
            <a:endParaRPr lang="en-US" sz="2000" dirty="0" smtClean="0"/>
          </a:p>
          <a:p>
            <a:pPr lvl="1"/>
            <a:endParaRPr lang="en-US" dirty="0" smtClean="0"/>
          </a:p>
          <a:p>
            <a:endParaRPr lang="en-US" dirty="0" smtClean="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Prepping Raster Files</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Resampling</a:t>
            </a:r>
            <a:r>
              <a:rPr lang="en-US" dirty="0" smtClean="0"/>
              <a:t> Raster Images</a:t>
            </a:r>
          </a:p>
          <a:p>
            <a:pPr lvl="1"/>
            <a:r>
              <a:rPr lang="en-US" dirty="0" smtClean="0"/>
              <a:t>High megapixel cameras produce high pixel count images, large file sizes, and very big print dimensions</a:t>
            </a:r>
          </a:p>
          <a:p>
            <a:pPr lvl="1"/>
            <a:r>
              <a:rPr lang="en-US" dirty="0" smtClean="0"/>
              <a:t>Reducing the document size to usable dimensions drives the resolution way over 300 </a:t>
            </a:r>
            <a:r>
              <a:rPr lang="en-US" dirty="0" err="1" smtClean="0"/>
              <a:t>ppi</a:t>
            </a:r>
            <a:endParaRPr lang="en-US" sz="2000" dirty="0" smtClean="0"/>
          </a:p>
          <a:p>
            <a:pPr lvl="1"/>
            <a:r>
              <a:rPr lang="en-US" dirty="0" smtClean="0"/>
              <a:t>When a raster image is </a:t>
            </a:r>
            <a:r>
              <a:rPr lang="en-US" dirty="0" err="1" smtClean="0"/>
              <a:t>resampled</a:t>
            </a:r>
            <a:r>
              <a:rPr lang="en-US" dirty="0" smtClean="0"/>
              <a:t>, the number of pixels in the image is changed according to interpolation</a:t>
            </a:r>
          </a:p>
          <a:p>
            <a:pPr lvl="2"/>
            <a:r>
              <a:rPr lang="en-US" dirty="0" err="1" smtClean="0"/>
              <a:t>Upsampling</a:t>
            </a:r>
            <a:r>
              <a:rPr lang="en-US" dirty="0" smtClean="0"/>
              <a:t> is an increase in pixels</a:t>
            </a:r>
          </a:p>
          <a:p>
            <a:pPr lvl="2"/>
            <a:r>
              <a:rPr lang="en-US" dirty="0" err="1" smtClean="0"/>
              <a:t>Downsampling</a:t>
            </a:r>
            <a:r>
              <a:rPr lang="en-US" dirty="0" smtClean="0"/>
              <a:t> is a reduction of pixels; decreases the file size</a:t>
            </a:r>
            <a:endParaRPr lang="en-US" sz="1600" dirty="0" smtClean="0"/>
          </a:p>
          <a:p>
            <a:pPr lvl="1"/>
            <a:endParaRPr lang="en-US" sz="2000" dirty="0" smtClean="0"/>
          </a:p>
          <a:p>
            <a:pPr lvl="1"/>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Prepping Raster Files</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Choosing a Raster File Type for Final Files</a:t>
            </a:r>
          </a:p>
          <a:p>
            <a:pPr lvl="1"/>
            <a:r>
              <a:rPr lang="en-US" dirty="0" smtClean="0"/>
              <a:t>Two of the most common raster file types are native file formats and TIFF</a:t>
            </a:r>
          </a:p>
          <a:p>
            <a:pPr lvl="1"/>
            <a:r>
              <a:rPr lang="en-US" dirty="0" smtClean="0"/>
              <a:t>If the raster editing program you use is part of the same suite of applications as the layout program you use, you may consider keeping the file in the native file format</a:t>
            </a:r>
          </a:p>
          <a:p>
            <a:pPr lvl="1"/>
            <a:r>
              <a:rPr lang="en-US" dirty="0" smtClean="0"/>
              <a:t>Native raster files are lossless and preserve all editing features</a:t>
            </a:r>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Prepping Vector Files</a:t>
            </a:r>
            <a:endParaRPr lang="en-US" dirty="0"/>
          </a:p>
        </p:txBody>
      </p:sp>
      <p:sp>
        <p:nvSpPr>
          <p:cNvPr id="3" name="Content Placeholder 2"/>
          <p:cNvSpPr>
            <a:spLocks noGrp="1"/>
          </p:cNvSpPr>
          <p:nvPr>
            <p:ph idx="1"/>
          </p:nvPr>
        </p:nvSpPr>
        <p:spPr>
          <a:xfrm>
            <a:off x="457200" y="1905000"/>
            <a:ext cx="8229600" cy="4419600"/>
          </a:xfrm>
        </p:spPr>
        <p:txBody>
          <a:bodyPr>
            <a:normAutofit fontScale="85000" lnSpcReduction="20000"/>
          </a:bodyPr>
          <a:lstStyle/>
          <a:p>
            <a:r>
              <a:rPr lang="en-US" dirty="0" smtClean="0"/>
              <a:t>Vector files do not present the same resolution challenges that raster graphics do as they are fully scalable without distortion</a:t>
            </a:r>
          </a:p>
          <a:p>
            <a:r>
              <a:rPr lang="en-US" dirty="0" smtClean="0"/>
              <a:t>Developing a workflow for preparing vector graphics can be useful</a:t>
            </a:r>
          </a:p>
          <a:p>
            <a:r>
              <a:rPr lang="en-US" dirty="0" smtClean="0"/>
              <a:t>Verify your strategy with the print vendor</a:t>
            </a:r>
          </a:p>
          <a:p>
            <a:r>
              <a:rPr lang="en-US" dirty="0" smtClean="0"/>
              <a:t>The main variable to determine is the final file format</a:t>
            </a:r>
          </a:p>
          <a:p>
            <a:pPr lvl="1"/>
            <a:r>
              <a:rPr lang="en-US" dirty="0" smtClean="0"/>
              <a:t>The most widely used file format for vector graphics in print publishing is .</a:t>
            </a:r>
            <a:r>
              <a:rPr lang="en-US" dirty="0" err="1" smtClean="0"/>
              <a:t>eps</a:t>
            </a:r>
            <a:endParaRPr lang="en-US" dirty="0" smtClean="0"/>
          </a:p>
          <a:p>
            <a:pPr lvl="1"/>
            <a:r>
              <a:rPr lang="en-US" dirty="0" smtClean="0"/>
              <a:t>Many desktop publishers are saving vector graphics in their native file format or PDF and using them in layout applications</a:t>
            </a:r>
          </a:p>
          <a:p>
            <a:endParaRPr lang="en-US" dirty="0" smtClean="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Inserting Image Files in a Document</a:t>
            </a:r>
            <a:endParaRPr lang="en-US" dirty="0"/>
          </a:p>
        </p:txBody>
      </p:sp>
      <p:sp>
        <p:nvSpPr>
          <p:cNvPr id="3" name="Content Placeholder 2"/>
          <p:cNvSpPr>
            <a:spLocks noGrp="1"/>
          </p:cNvSpPr>
          <p:nvPr>
            <p:ph idx="1"/>
          </p:nvPr>
        </p:nvSpPr>
        <p:spPr>
          <a:xfrm>
            <a:off x="457200" y="1905000"/>
            <a:ext cx="8229600" cy="4572000"/>
          </a:xfrm>
        </p:spPr>
        <p:txBody>
          <a:bodyPr>
            <a:normAutofit fontScale="85000" lnSpcReduction="20000"/>
          </a:bodyPr>
          <a:lstStyle/>
          <a:p>
            <a:r>
              <a:rPr lang="en-US" dirty="0" smtClean="0"/>
              <a:t>A </a:t>
            </a:r>
            <a:r>
              <a:rPr lang="en-US" b="1" dirty="0" smtClean="0"/>
              <a:t>linked graphic </a:t>
            </a:r>
            <a:r>
              <a:rPr lang="en-US" dirty="0" smtClean="0"/>
              <a:t>appears in a layout as a low resolution screen image, but all of its data remains in the individual image file rather than being incorporated into the layout file</a:t>
            </a:r>
          </a:p>
          <a:p>
            <a:r>
              <a:rPr lang="en-US" dirty="0" smtClean="0"/>
              <a:t>An </a:t>
            </a:r>
            <a:r>
              <a:rPr lang="en-US" b="1" dirty="0" smtClean="0"/>
              <a:t>embedded graphic </a:t>
            </a:r>
            <a:r>
              <a:rPr lang="en-US" dirty="0" smtClean="0"/>
              <a:t>appears in a layout at full resolution and all of its associated data is copied into the layout file</a:t>
            </a:r>
          </a:p>
          <a:p>
            <a:r>
              <a:rPr lang="en-US" dirty="0" smtClean="0"/>
              <a:t>An image is placed either as an inline graphic or a floating graphic:</a:t>
            </a:r>
          </a:p>
          <a:p>
            <a:pPr lvl="1"/>
            <a:r>
              <a:rPr lang="en-US" b="1" dirty="0" smtClean="0"/>
              <a:t>Inline graphics </a:t>
            </a:r>
            <a:r>
              <a:rPr lang="en-US" dirty="0" smtClean="0"/>
              <a:t>(sometimes called anchored graphics) move with the text in a document</a:t>
            </a:r>
          </a:p>
          <a:p>
            <a:pPr lvl="1"/>
            <a:r>
              <a:rPr lang="en-US" b="1" dirty="0" smtClean="0"/>
              <a:t>Floating graphics </a:t>
            </a:r>
            <a:r>
              <a:rPr lang="en-US" dirty="0" smtClean="0"/>
              <a:t>are independent of the text</a:t>
            </a:r>
          </a:p>
          <a:p>
            <a:endParaRPr lang="en-US" dirty="0" smtClean="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Inserting Image Files in a Document</a:t>
            </a:r>
            <a:br>
              <a:rPr lang="en-US" dirty="0" smtClean="0"/>
            </a:br>
            <a:r>
              <a:rPr lang="en-US" dirty="0" smtClean="0"/>
              <a:t>(continued)</a:t>
            </a:r>
            <a:endParaRPr lang="en-US" dirty="0"/>
          </a:p>
        </p:txBody>
      </p:sp>
      <p:sp>
        <p:nvSpPr>
          <p:cNvPr id="3" name="Content Placeholder 2"/>
          <p:cNvSpPr>
            <a:spLocks noGrp="1"/>
          </p:cNvSpPr>
          <p:nvPr>
            <p:ph sz="half" idx="1"/>
          </p:nvPr>
        </p:nvSpPr>
        <p:spPr>
          <a:xfrm>
            <a:off x="457200" y="1905000"/>
            <a:ext cx="3581400" cy="4495800"/>
          </a:xfrm>
        </p:spPr>
        <p:txBody>
          <a:bodyPr/>
          <a:lstStyle/>
          <a:p>
            <a:r>
              <a:rPr lang="en-US" b="1" dirty="0" smtClean="0"/>
              <a:t>Text wrapping </a:t>
            </a:r>
            <a:r>
              <a:rPr lang="en-US" dirty="0" smtClean="0"/>
              <a:t>is a feature that controls how text flows around a graphic or other object in a layout</a:t>
            </a:r>
          </a:p>
          <a:p>
            <a:r>
              <a:rPr lang="en-US" dirty="0" smtClean="0"/>
              <a:t>The area between a graphic and the text is called the </a:t>
            </a:r>
            <a:r>
              <a:rPr lang="en-US" b="1" dirty="0" smtClean="0"/>
              <a:t>standoff</a:t>
            </a:r>
          </a:p>
          <a:p>
            <a:endParaRPr lang="en-US" dirty="0"/>
          </a:p>
        </p:txBody>
      </p:sp>
      <p:pic>
        <p:nvPicPr>
          <p:cNvPr id="7" name="Content Placeholder 6" descr="Figure09-12.jpg"/>
          <p:cNvPicPr>
            <a:picLocks noGrp="1" noChangeAspect="1"/>
          </p:cNvPicPr>
          <p:nvPr>
            <p:ph sz="half" idx="2"/>
          </p:nvPr>
        </p:nvPicPr>
        <p:blipFill>
          <a:blip r:embed="rId2" cstate="print"/>
          <a:stretch>
            <a:fillRect/>
          </a:stretch>
        </p:blipFill>
        <p:spPr>
          <a:xfrm>
            <a:off x="4038601" y="1981199"/>
            <a:ext cx="2743200" cy="2244436"/>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19</a:t>
            </a:fld>
            <a:endParaRPr lang="en-US" dirty="0"/>
          </a:p>
        </p:txBody>
      </p:sp>
      <p:pic>
        <p:nvPicPr>
          <p:cNvPr id="8" name="Picture 7" descr="Figure09-13.jpg"/>
          <p:cNvPicPr>
            <a:picLocks noChangeAspect="1"/>
          </p:cNvPicPr>
          <p:nvPr/>
        </p:nvPicPr>
        <p:blipFill>
          <a:blip r:embed="rId3" cstate="print"/>
          <a:stretch>
            <a:fillRect/>
          </a:stretch>
        </p:blipFill>
        <p:spPr>
          <a:xfrm>
            <a:off x="5943600" y="3806252"/>
            <a:ext cx="2743200" cy="251834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7" name="Footer Placeholder 6"/>
          <p:cNvSpPr>
            <a:spLocks noGrp="1"/>
          </p:cNvSpPr>
          <p:nvPr>
            <p:ph type="ftr" sz="quarter" idx="11"/>
          </p:nvPr>
        </p:nvSpPr>
        <p:spPr/>
        <p:txBody>
          <a:bodyPr/>
          <a:lstStyle/>
          <a:p>
            <a:pPr algn="l"/>
            <a:r>
              <a:rPr lang="en-US" dirty="0" smtClean="0">
                <a:solidFill>
                  <a:srgbClr val="A11349"/>
                </a:solidFill>
              </a:rPr>
              <a:t>Digital Media, 3e</a:t>
            </a:r>
            <a:endParaRPr lang="en-US" dirty="0">
              <a:solidFill>
                <a:srgbClr val="A11349"/>
              </a:solidFill>
            </a:endParaRPr>
          </a:p>
        </p:txBody>
      </p:sp>
      <p:sp>
        <p:nvSpPr>
          <p:cNvPr id="6" name="Slide Number Placeholder 5"/>
          <p:cNvSpPr>
            <a:spLocks noGrp="1"/>
          </p:cNvSpPr>
          <p:nvPr>
            <p:ph type="sldNum" sz="quarter" idx="12"/>
          </p:nvPr>
        </p:nvSpPr>
        <p:spPr/>
        <p:txBody>
          <a:bodyPr/>
          <a:lstStyle/>
          <a:p>
            <a:fld id="{16D19248-580C-49C8-8C19-F6EA2DA1F25A}" type="slidenum">
              <a:rPr lang="en-US" smtClean="0">
                <a:solidFill>
                  <a:srgbClr val="A11349"/>
                </a:solidFill>
              </a:rPr>
              <a:pPr/>
              <a:t>2</a:t>
            </a:fld>
            <a:endParaRPr lang="en-US" dirty="0">
              <a:solidFill>
                <a:srgbClr val="A11349"/>
              </a:solidFill>
            </a:endParaRPr>
          </a:p>
        </p:txBody>
      </p:sp>
      <p:sp>
        <p:nvSpPr>
          <p:cNvPr id="5" name="Rectangle 4"/>
          <p:cNvSpPr/>
          <p:nvPr/>
        </p:nvSpPr>
        <p:spPr>
          <a:xfrm rot="16200000">
            <a:off x="4457700" y="-2781300"/>
            <a:ext cx="228600" cy="9144000"/>
          </a:xfrm>
          <a:prstGeom prst="rect">
            <a:avLst/>
          </a:prstGeom>
          <a:solidFill>
            <a:srgbClr val="A11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p:txBody>
          <a:bodyPr>
            <a:normAutofit/>
          </a:bodyPr>
          <a:lstStyle/>
          <a:p>
            <a:pPr>
              <a:tabLst>
                <a:tab pos="2344738" algn="l"/>
              </a:tabLst>
            </a:pPr>
            <a:r>
              <a:rPr lang="en-US" b="1" dirty="0" smtClean="0"/>
              <a:t>Lesson 9.1: 	</a:t>
            </a:r>
            <a:r>
              <a:rPr lang="en-US" dirty="0" smtClean="0"/>
              <a:t>Obtaining Digital Images</a:t>
            </a:r>
          </a:p>
          <a:p>
            <a:pPr>
              <a:tabLst>
                <a:tab pos="2344738" algn="l"/>
              </a:tabLst>
            </a:pPr>
            <a:r>
              <a:rPr lang="en-US" b="1" dirty="0" smtClean="0"/>
              <a:t>Lesson 9.2: 	</a:t>
            </a:r>
            <a:r>
              <a:rPr lang="en-US" dirty="0" smtClean="0"/>
              <a:t>Preparing Graphics for Publication</a:t>
            </a:r>
          </a:p>
          <a:p>
            <a:pPr>
              <a:tabLst>
                <a:tab pos="2344738" algn="l"/>
              </a:tabLst>
            </a:pPr>
            <a:r>
              <a:rPr lang="en-US" b="1" dirty="0" smtClean="0"/>
              <a:t>Lesson 9.3: 	</a:t>
            </a:r>
            <a:r>
              <a:rPr lang="en-US" dirty="0" smtClean="0"/>
              <a:t>Inserting Image Files in a </a:t>
            </a:r>
            <a:br>
              <a:rPr lang="en-US" dirty="0" smtClean="0"/>
            </a:br>
            <a:r>
              <a:rPr lang="en-US" dirty="0" smtClean="0"/>
              <a:t>	Document</a:t>
            </a:r>
          </a:p>
          <a:p>
            <a:endParaRPr lang="en-US" dirty="0"/>
          </a:p>
          <a:p>
            <a:pPr marL="0" indent="0">
              <a:buNone/>
            </a:pP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Punctuality</a:t>
            </a:r>
            <a:endParaRPr lang="en-US" dirty="0"/>
          </a:p>
        </p:txBody>
      </p:sp>
      <p:pic>
        <p:nvPicPr>
          <p:cNvPr id="8" name="Content Placeholder 7" descr="21stCentury.jpg"/>
          <p:cNvPicPr>
            <a:picLocks noGrp="1" noChangeAspect="1"/>
          </p:cNvPicPr>
          <p:nvPr>
            <p:ph sz="half" idx="1"/>
          </p:nvPr>
        </p:nvPicPr>
        <p:blipFill>
          <a:blip r:embed="rId2" cstate="print"/>
          <a:stretch>
            <a:fillRect/>
          </a:stretch>
        </p:blipFill>
        <p:spPr>
          <a:xfrm>
            <a:off x="457200" y="2286000"/>
            <a:ext cx="2286000" cy="2313878"/>
          </a:xfrm>
          <a:prstGeom prst="rect">
            <a:avLst/>
          </a:prstGeom>
          <a:ln>
            <a:noFill/>
          </a:ln>
          <a:effectLst>
            <a:outerShdw blurRad="292100" dist="139700" dir="2700000" algn="tl" rotWithShape="0">
              <a:srgbClr val="333333">
                <a:alpha val="65000"/>
              </a:srgbClr>
            </a:outerShdw>
          </a:effectLst>
        </p:spPr>
      </p:pic>
      <p:sp>
        <p:nvSpPr>
          <p:cNvPr id="7" name="Content Placeholder 6"/>
          <p:cNvSpPr>
            <a:spLocks noGrp="1"/>
          </p:cNvSpPr>
          <p:nvPr>
            <p:ph sz="half" idx="2"/>
          </p:nvPr>
        </p:nvSpPr>
        <p:spPr>
          <a:xfrm>
            <a:off x="3276600" y="1905000"/>
            <a:ext cx="5410200" cy="4495800"/>
          </a:xfrm>
        </p:spPr>
        <p:txBody>
          <a:bodyPr>
            <a:normAutofit fontScale="92500" lnSpcReduction="10000"/>
          </a:bodyPr>
          <a:lstStyle/>
          <a:p>
            <a:r>
              <a:rPr lang="en-US" dirty="0" smtClean="0"/>
              <a:t>Imagine that you are creating a presentation for an important client</a:t>
            </a:r>
          </a:p>
          <a:p>
            <a:r>
              <a:rPr lang="en-US" dirty="0" smtClean="0"/>
              <a:t>A co-worker is responsible for providing you with the image files for the presentation</a:t>
            </a:r>
          </a:p>
          <a:p>
            <a:r>
              <a:rPr lang="en-US" dirty="0" smtClean="0"/>
              <a:t>The files were due to you first thing this morning, but you haven’t received them yet</a:t>
            </a:r>
          </a:p>
          <a:p>
            <a:r>
              <a:rPr lang="en-US" dirty="0" smtClean="0"/>
              <a:t>The presentation needs to be finished by the end of the day</a:t>
            </a:r>
          </a:p>
          <a:p>
            <a:r>
              <a:rPr lang="en-US" dirty="0" smtClean="0"/>
              <a:t>What will you do?</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Concepts</a:t>
            </a:r>
            <a:endParaRPr lang="en-US" dirty="0"/>
          </a:p>
        </p:txBody>
      </p:sp>
      <p:sp>
        <p:nvSpPr>
          <p:cNvPr id="3" name="Content Placeholder 2"/>
          <p:cNvSpPr>
            <a:spLocks noGrp="1"/>
          </p:cNvSpPr>
          <p:nvPr>
            <p:ph idx="1"/>
          </p:nvPr>
        </p:nvSpPr>
        <p:spPr>
          <a:xfrm>
            <a:off x="457200" y="1905000"/>
            <a:ext cx="8229600" cy="4648200"/>
          </a:xfrm>
        </p:spPr>
        <p:txBody>
          <a:bodyPr>
            <a:normAutofit fontScale="85000" lnSpcReduction="10000"/>
          </a:bodyPr>
          <a:lstStyle/>
          <a:p>
            <a:r>
              <a:rPr lang="en-US" dirty="0" smtClean="0"/>
              <a:t>Keyword searches can help identify stock photos and clip art in extensive online collections</a:t>
            </a:r>
            <a:endParaRPr lang="en-US" i="1" dirty="0" smtClean="0"/>
          </a:p>
          <a:p>
            <a:r>
              <a:rPr lang="en-US" dirty="0" smtClean="0"/>
              <a:t>Screen captures are appropriate for certain material, but their low resolution makes them less than ideal for print products</a:t>
            </a:r>
            <a:endParaRPr lang="en-US" i="1" dirty="0" smtClean="0"/>
          </a:p>
          <a:p>
            <a:r>
              <a:rPr lang="en-US" dirty="0" smtClean="0"/>
              <a:t>Scanning is a useful option for digitizing hard copy documents that are unavailable in electronic format</a:t>
            </a:r>
            <a:endParaRPr lang="en-US" i="1" dirty="0" smtClean="0"/>
          </a:p>
          <a:p>
            <a:r>
              <a:rPr lang="en-US" dirty="0" smtClean="0"/>
              <a:t>Understanding licensing structure is critical to using sourced images legally</a:t>
            </a:r>
            <a:endParaRPr lang="en-US" i="1" dirty="0" smtClean="0"/>
          </a:p>
          <a:p>
            <a:r>
              <a:rPr lang="en-US" dirty="0" smtClean="0"/>
              <a:t>Royalty-free licenses grant almost unlimited permission to use an image for a one-time fee</a:t>
            </a:r>
            <a:endParaRPr lang="en-US" i="1" dirty="0" smtClean="0"/>
          </a:p>
        </p:txBody>
      </p:sp>
      <p:sp>
        <p:nvSpPr>
          <p:cNvPr id="4" name="Footer Placeholder 3"/>
          <p:cNvSpPr>
            <a:spLocks noGrp="1"/>
          </p:cNvSpPr>
          <p:nvPr>
            <p:ph type="ftr" sz="quarter" idx="11"/>
          </p:nvPr>
        </p:nvSpPr>
        <p:spPr>
          <a:xfrm>
            <a:off x="457200" y="6400800"/>
            <a:ext cx="2895600" cy="365125"/>
          </a:xfrm>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a:xfrm>
            <a:off x="6553200" y="6400800"/>
            <a:ext cx="2133600" cy="365125"/>
          </a:xfrm>
        </p:spPr>
        <p:txBody>
          <a:bodyPr/>
          <a:lstStyle/>
          <a:p>
            <a:fld id="{16D19248-580C-49C8-8C19-F6EA2DA1F25A}" type="slidenum">
              <a:rPr lang="en-US" smtClean="0"/>
              <a:pPr/>
              <a:t>21</a:t>
            </a:fld>
            <a:endParaRPr lang="en-US" dirty="0"/>
          </a:p>
        </p:txBody>
      </p:sp>
    </p:spTree>
    <p:extLst>
      <p:ext uri="{BB962C8B-B14F-4D97-AF65-F5344CB8AC3E}">
        <p14:creationId xmlns:p14="http://schemas.microsoft.com/office/powerpoint/2010/main" val="3859852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Concepts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724400"/>
          </a:xfrm>
        </p:spPr>
        <p:txBody>
          <a:bodyPr>
            <a:normAutofit fontScale="77500" lnSpcReduction="20000"/>
          </a:bodyPr>
          <a:lstStyle/>
          <a:p>
            <a:r>
              <a:rPr lang="en-US" dirty="0" smtClean="0"/>
              <a:t>Rights-managed licenses grant limited permission to use a copyrighted image, allowing the copyright holder to control how an image is used, and sometimes granting the buyer a certain level of exclusivity</a:t>
            </a:r>
            <a:endParaRPr lang="en-US" i="1" dirty="0" smtClean="0"/>
          </a:p>
          <a:p>
            <a:r>
              <a:rPr lang="en-US" dirty="0" smtClean="0"/>
              <a:t>Preparing raster images for print products usually includes sizing the image in an image editing program</a:t>
            </a:r>
            <a:endParaRPr lang="en-US" i="1" dirty="0" smtClean="0"/>
          </a:p>
          <a:p>
            <a:r>
              <a:rPr lang="en-US" dirty="0" smtClean="0"/>
              <a:t>Resolution of a raster image is inversely correlated to its document size; as images shrink, resolution rises and vice versa</a:t>
            </a:r>
            <a:endParaRPr lang="en-US" i="1" dirty="0" smtClean="0"/>
          </a:p>
          <a:p>
            <a:r>
              <a:rPr lang="en-US" dirty="0" smtClean="0"/>
              <a:t>The target resolution for raster images used in print products is normally between 240 and 300 </a:t>
            </a:r>
            <a:r>
              <a:rPr lang="en-US" dirty="0" err="1" smtClean="0"/>
              <a:t>ppi</a:t>
            </a:r>
            <a:endParaRPr lang="en-US" dirty="0" smtClean="0"/>
          </a:p>
          <a:p>
            <a:r>
              <a:rPr lang="en-US" dirty="0" err="1" smtClean="0"/>
              <a:t>Downsampling</a:t>
            </a:r>
            <a:r>
              <a:rPr lang="en-US" dirty="0" smtClean="0"/>
              <a:t> should be undertaken with caution since it impacts image quality, but it can be useful to manage resolution and file size in high-pixel photos</a:t>
            </a:r>
            <a:endParaRPr lang="en-US" i="1" dirty="0" smtClean="0"/>
          </a:p>
          <a:p>
            <a:endParaRPr lang="en-US" dirty="0"/>
          </a:p>
        </p:txBody>
      </p:sp>
      <p:sp>
        <p:nvSpPr>
          <p:cNvPr id="4" name="Footer Placeholder 3"/>
          <p:cNvSpPr>
            <a:spLocks noGrp="1"/>
          </p:cNvSpPr>
          <p:nvPr>
            <p:ph type="ftr" sz="quarter" idx="11"/>
          </p:nvPr>
        </p:nvSpPr>
        <p:spPr>
          <a:xfrm>
            <a:off x="457200" y="6416675"/>
            <a:ext cx="2895600" cy="365125"/>
          </a:xfrm>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a:xfrm>
            <a:off x="6553200" y="6416675"/>
            <a:ext cx="2133600" cy="365125"/>
          </a:xfrm>
        </p:spPr>
        <p:txBody>
          <a:bodyPr/>
          <a:lstStyle/>
          <a:p>
            <a:fld id="{16D19248-580C-49C8-8C19-F6EA2DA1F25A}"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Concepts</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724400"/>
          </a:xfrm>
        </p:spPr>
        <p:txBody>
          <a:bodyPr>
            <a:normAutofit fontScale="77500" lnSpcReduction="20000"/>
          </a:bodyPr>
          <a:lstStyle/>
          <a:p>
            <a:r>
              <a:rPr lang="en-US" dirty="0" smtClean="0"/>
              <a:t>Native file formats and TIFF are the most common files types for raster images used in print products. Native file formats and .EPS are the most typical vector file types for print products</a:t>
            </a:r>
            <a:endParaRPr lang="en-US" i="1" dirty="0" smtClean="0"/>
          </a:p>
          <a:p>
            <a:r>
              <a:rPr lang="en-US" dirty="0" smtClean="0"/>
              <a:t>Linked graphics appear in a layout as a low resolution screen image to be positioned, but the bulk of the image data is maintained in the individual image file until it is called by the software program for printing</a:t>
            </a:r>
            <a:endParaRPr lang="en-US" i="1" dirty="0" smtClean="0"/>
          </a:p>
          <a:p>
            <a:r>
              <a:rPr lang="en-US" dirty="0" smtClean="0"/>
              <a:t>Embedded graphics increase file sizes because they bring all of their image data into the layout file</a:t>
            </a:r>
            <a:endParaRPr lang="en-US" i="1" dirty="0" smtClean="0"/>
          </a:p>
          <a:p>
            <a:r>
              <a:rPr lang="en-US" dirty="0" smtClean="0"/>
              <a:t>Inline graphics are anchored and move with text on a page; floating graphics move independently of text</a:t>
            </a:r>
            <a:endParaRPr lang="en-US" i="1" dirty="0" smtClean="0"/>
          </a:p>
          <a:p>
            <a:r>
              <a:rPr lang="en-US" dirty="0" smtClean="0"/>
              <a:t>Text wrapping is a useful feature for flowing text around objects, particularly floating graphics</a:t>
            </a:r>
            <a:endParaRPr lang="en-US" dirty="0"/>
          </a:p>
        </p:txBody>
      </p:sp>
      <p:sp>
        <p:nvSpPr>
          <p:cNvPr id="4" name="Footer Placeholder 3"/>
          <p:cNvSpPr>
            <a:spLocks noGrp="1"/>
          </p:cNvSpPr>
          <p:nvPr>
            <p:ph type="ftr" sz="quarter" idx="11"/>
          </p:nvPr>
        </p:nvSpPr>
        <p:spPr>
          <a:xfrm>
            <a:off x="457200" y="6416675"/>
            <a:ext cx="2895600" cy="365125"/>
          </a:xfrm>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a:xfrm>
            <a:off x="6553200" y="6416675"/>
            <a:ext cx="2133600" cy="365125"/>
          </a:xfrm>
        </p:spPr>
        <p:txBody>
          <a:bodyPr/>
          <a:lstStyle/>
          <a:p>
            <a:fld id="{16D19248-580C-49C8-8C19-F6EA2DA1F25A}" type="slidenum">
              <a:rPr lang="en-US" smtClean="0"/>
              <a:pPr/>
              <a:t>23</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457200" y="1905000"/>
            <a:ext cx="8229600" cy="4419600"/>
          </a:xfrm>
        </p:spPr>
        <p:txBody>
          <a:bodyPr>
            <a:normAutofit fontScale="70000" lnSpcReduction="20000"/>
          </a:bodyPr>
          <a:lstStyle/>
          <a:p>
            <a:pPr>
              <a:tabLst>
                <a:tab pos="1030288" algn="l"/>
              </a:tabLst>
            </a:pPr>
            <a:r>
              <a:rPr lang="en-US" b="1" dirty="0" smtClean="0"/>
              <a:t>9.1: 	</a:t>
            </a:r>
            <a:r>
              <a:rPr lang="en-US" dirty="0" smtClean="0"/>
              <a:t>Use keywords to locate stock photos for projects</a:t>
            </a:r>
          </a:p>
          <a:p>
            <a:pPr>
              <a:tabLst>
                <a:tab pos="1030288" algn="l"/>
              </a:tabLst>
            </a:pPr>
            <a:r>
              <a:rPr lang="en-US" b="1" dirty="0" smtClean="0"/>
              <a:t>9.2	</a:t>
            </a:r>
            <a:r>
              <a:rPr lang="en-US" dirty="0" smtClean="0"/>
              <a:t>Recognize the usefulness and limitations of screen captures</a:t>
            </a:r>
            <a:br>
              <a:rPr lang="en-US" dirty="0" smtClean="0"/>
            </a:br>
            <a:r>
              <a:rPr lang="en-US" dirty="0" smtClean="0"/>
              <a:t>	and scans in print documents</a:t>
            </a:r>
          </a:p>
          <a:p>
            <a:pPr>
              <a:tabLst>
                <a:tab pos="1030288" algn="l"/>
              </a:tabLst>
            </a:pPr>
            <a:r>
              <a:rPr lang="en-US" b="1" dirty="0" smtClean="0"/>
              <a:t>9.3	</a:t>
            </a:r>
            <a:r>
              <a:rPr lang="en-US" dirty="0" smtClean="0"/>
              <a:t>Source clip art from online collections</a:t>
            </a:r>
          </a:p>
          <a:p>
            <a:pPr>
              <a:tabLst>
                <a:tab pos="1030288" algn="l"/>
              </a:tabLst>
            </a:pPr>
            <a:r>
              <a:rPr lang="en-US" b="1" dirty="0" smtClean="0"/>
              <a:t>9.4	</a:t>
            </a:r>
            <a:r>
              <a:rPr lang="en-US" dirty="0" smtClean="0"/>
              <a:t>Understand the difference between royalty-free and rights-</a:t>
            </a:r>
            <a:br>
              <a:rPr lang="en-US" dirty="0" smtClean="0"/>
            </a:br>
            <a:r>
              <a:rPr lang="en-US" dirty="0" smtClean="0"/>
              <a:t>	managed image licensing</a:t>
            </a:r>
          </a:p>
          <a:p>
            <a:pPr>
              <a:tabLst>
                <a:tab pos="1030288" algn="l"/>
              </a:tabLst>
            </a:pPr>
            <a:r>
              <a:rPr lang="en-US" b="1" dirty="0" smtClean="0"/>
              <a:t>9.5	</a:t>
            </a:r>
            <a:r>
              <a:rPr lang="en-US" dirty="0" smtClean="0"/>
              <a:t>Resize raster images in a raster editing program</a:t>
            </a:r>
          </a:p>
          <a:p>
            <a:pPr>
              <a:tabLst>
                <a:tab pos="1030288" algn="l"/>
              </a:tabLst>
            </a:pPr>
            <a:r>
              <a:rPr lang="en-US" b="1" dirty="0" smtClean="0"/>
              <a:t>9.6	</a:t>
            </a:r>
            <a:r>
              <a:rPr lang="en-US" dirty="0" smtClean="0"/>
              <a:t>Use limited </a:t>
            </a:r>
            <a:r>
              <a:rPr lang="en-US" dirty="0" err="1" smtClean="0"/>
              <a:t>resampling</a:t>
            </a:r>
            <a:r>
              <a:rPr lang="en-US" dirty="0" smtClean="0"/>
              <a:t> to manage resolution and file size</a:t>
            </a:r>
          </a:p>
          <a:p>
            <a:pPr>
              <a:tabLst>
                <a:tab pos="1030288" algn="l"/>
              </a:tabLst>
            </a:pPr>
            <a:r>
              <a:rPr lang="en-US" b="1" dirty="0" smtClean="0"/>
              <a:t>9.7	</a:t>
            </a:r>
            <a:r>
              <a:rPr lang="en-US" dirty="0" smtClean="0"/>
              <a:t>Choose an appropriate file type for print graphics</a:t>
            </a:r>
          </a:p>
          <a:p>
            <a:pPr>
              <a:tabLst>
                <a:tab pos="1030288" algn="l"/>
              </a:tabLst>
            </a:pPr>
            <a:r>
              <a:rPr lang="en-US" b="1" dirty="0" smtClean="0"/>
              <a:t>9.8	</a:t>
            </a:r>
            <a:r>
              <a:rPr lang="en-US" dirty="0" smtClean="0"/>
              <a:t>Know the difference between embedded and linked graphics</a:t>
            </a:r>
          </a:p>
          <a:p>
            <a:pPr>
              <a:tabLst>
                <a:tab pos="1030288" algn="l"/>
              </a:tabLst>
            </a:pPr>
            <a:r>
              <a:rPr lang="en-US" b="1" dirty="0" smtClean="0"/>
              <a:t>9.9	</a:t>
            </a:r>
            <a:r>
              <a:rPr lang="en-US" dirty="0" smtClean="0"/>
              <a:t>Distinguish between floating and inline graphics</a:t>
            </a:r>
          </a:p>
          <a:p>
            <a:pPr>
              <a:tabLst>
                <a:tab pos="1030288" algn="l"/>
              </a:tabLst>
            </a:pPr>
            <a:r>
              <a:rPr lang="en-US" b="1" dirty="0" smtClean="0"/>
              <a:t>9.10	</a:t>
            </a:r>
            <a:r>
              <a:rPr lang="en-US" dirty="0" smtClean="0"/>
              <a:t>Utilize text wrapping features for placed graphics</a:t>
            </a:r>
          </a:p>
          <a:p>
            <a:pPr>
              <a:tabLst>
                <a:tab pos="1146175" algn="l"/>
              </a:tabLst>
            </a:pPr>
            <a:endParaRPr lang="en-US" dirty="0" smtClean="0"/>
          </a:p>
          <a:p>
            <a:pPr>
              <a:tabLst>
                <a:tab pos="1030288" algn="l"/>
              </a:tabLst>
            </a:pPr>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Digital Images</a:t>
            </a:r>
            <a:endParaRPr lang="en-US" dirty="0"/>
          </a:p>
        </p:txBody>
      </p:sp>
      <p:sp>
        <p:nvSpPr>
          <p:cNvPr id="3" name="Content Placeholder 2"/>
          <p:cNvSpPr>
            <a:spLocks noGrp="1"/>
          </p:cNvSpPr>
          <p:nvPr>
            <p:ph idx="1"/>
          </p:nvPr>
        </p:nvSpPr>
        <p:spPr/>
        <p:txBody>
          <a:bodyPr>
            <a:normAutofit/>
          </a:bodyPr>
          <a:lstStyle/>
          <a:p>
            <a:r>
              <a:rPr lang="en-US" dirty="0" smtClean="0"/>
              <a:t>The following types of images can be used in a desktop publishing file destined for a printer:</a:t>
            </a:r>
          </a:p>
          <a:p>
            <a:pPr lvl="1"/>
            <a:r>
              <a:rPr lang="en-US" dirty="0" smtClean="0"/>
              <a:t>Digital photographs</a:t>
            </a:r>
          </a:p>
          <a:p>
            <a:pPr lvl="1"/>
            <a:r>
              <a:rPr lang="en-US" dirty="0" smtClean="0"/>
              <a:t>Screen captures</a:t>
            </a:r>
          </a:p>
          <a:p>
            <a:pPr lvl="1"/>
            <a:r>
              <a:rPr lang="en-US" dirty="0" smtClean="0"/>
              <a:t>Scans</a:t>
            </a:r>
          </a:p>
          <a:p>
            <a:pPr lvl="1"/>
            <a:r>
              <a:rPr lang="en-US" dirty="0" smtClean="0"/>
              <a:t>Original vector artwork</a:t>
            </a:r>
          </a:p>
          <a:p>
            <a:pPr lvl="1"/>
            <a:r>
              <a:rPr lang="en-US" dirty="0" smtClean="0"/>
              <a:t>Clip art</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Sourcing Digital Photographs</a:t>
            </a:r>
            <a:endParaRPr lang="en-US" dirty="0"/>
          </a:p>
        </p:txBody>
      </p:sp>
      <p:sp>
        <p:nvSpPr>
          <p:cNvPr id="3" name="Content Placeholder 2"/>
          <p:cNvSpPr>
            <a:spLocks noGrp="1"/>
          </p:cNvSpPr>
          <p:nvPr>
            <p:ph idx="1"/>
          </p:nvPr>
        </p:nvSpPr>
        <p:spPr>
          <a:xfrm>
            <a:off x="457200" y="1905000"/>
            <a:ext cx="8229600" cy="4495800"/>
          </a:xfrm>
        </p:spPr>
        <p:txBody>
          <a:bodyPr>
            <a:normAutofit fontScale="77500" lnSpcReduction="20000"/>
          </a:bodyPr>
          <a:lstStyle/>
          <a:p>
            <a:r>
              <a:rPr lang="en-US" b="1" dirty="0" smtClean="0"/>
              <a:t>Stock photos </a:t>
            </a:r>
            <a:r>
              <a:rPr lang="en-US" dirty="0" smtClean="0"/>
              <a:t>are images made available for use in creative and commercial projects, typically for a fee, but sometimes for free</a:t>
            </a:r>
          </a:p>
          <a:p>
            <a:r>
              <a:rPr lang="en-US" dirty="0" smtClean="0"/>
              <a:t>The most common place to access stock photos is from an online stock photo company</a:t>
            </a:r>
          </a:p>
          <a:p>
            <a:r>
              <a:rPr lang="en-US" dirty="0" smtClean="0"/>
              <a:t>Stock photo Web sites are extensive, so they are usually cataloged using keywords</a:t>
            </a:r>
          </a:p>
          <a:p>
            <a:r>
              <a:rPr lang="en-US" dirty="0" smtClean="0"/>
              <a:t>Most digital stock photos are available at different resolutions, sizes, and file types</a:t>
            </a:r>
          </a:p>
          <a:p>
            <a:r>
              <a:rPr lang="en-US" dirty="0" smtClean="0"/>
              <a:t>Stock photo suppliers make free, low-resolution versions of images available to use on a trial basis; these usually include a </a:t>
            </a:r>
            <a:r>
              <a:rPr lang="en-US" b="1" dirty="0" smtClean="0"/>
              <a:t>watermark</a:t>
            </a:r>
            <a:r>
              <a:rPr lang="en-US" dirty="0" smtClean="0"/>
              <a:t>,</a:t>
            </a:r>
            <a:r>
              <a:rPr lang="en-US" b="1" dirty="0" smtClean="0"/>
              <a:t> </a:t>
            </a:r>
            <a:r>
              <a:rPr lang="en-US" dirty="0" smtClean="0"/>
              <a:t>a pale image or text embedded in the image, to discourage unauthorized use</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Screen Captures</a:t>
            </a:r>
            <a:endParaRPr lang="en-US" dirty="0"/>
          </a:p>
        </p:txBody>
      </p:sp>
      <p:sp>
        <p:nvSpPr>
          <p:cNvPr id="3" name="Content Placeholder 2"/>
          <p:cNvSpPr>
            <a:spLocks noGrp="1"/>
          </p:cNvSpPr>
          <p:nvPr>
            <p:ph idx="1"/>
          </p:nvPr>
        </p:nvSpPr>
        <p:spPr>
          <a:xfrm>
            <a:off x="457200" y="1905000"/>
            <a:ext cx="8229600" cy="4419600"/>
          </a:xfrm>
        </p:spPr>
        <p:txBody>
          <a:bodyPr>
            <a:normAutofit fontScale="92500" lnSpcReduction="20000"/>
          </a:bodyPr>
          <a:lstStyle/>
          <a:p>
            <a:r>
              <a:rPr lang="en-US" b="1" dirty="0" smtClean="0"/>
              <a:t>Screen captures </a:t>
            </a:r>
            <a:r>
              <a:rPr lang="en-US" dirty="0" smtClean="0"/>
              <a:t>are a snapshot of a computer screen generated by the operating system or other dedicated software</a:t>
            </a:r>
          </a:p>
          <a:p>
            <a:r>
              <a:rPr lang="en-US" dirty="0" smtClean="0"/>
              <a:t>Do not use a screen capture of another piece of art or photo you find online </a:t>
            </a:r>
          </a:p>
          <a:p>
            <a:r>
              <a:rPr lang="en-US" dirty="0" smtClean="0"/>
              <a:t>Screen captures are useful in software tutorial documentation and other materials where showing the actual computer display is essential to the topic</a:t>
            </a:r>
          </a:p>
          <a:p>
            <a:r>
              <a:rPr lang="en-US" dirty="0" smtClean="0"/>
              <a:t>The final output may not be as sharp as something like a high resolution photograph</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Scanning Hard Copies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 can scan a hard copy document to create a digital file</a:t>
            </a:r>
          </a:p>
          <a:p>
            <a:r>
              <a:rPr lang="en-US" dirty="0" smtClean="0"/>
              <a:t>Do not use scans of hard copy images as a shortcut or because the actual digital file is too costly or protected by copyright</a:t>
            </a:r>
          </a:p>
          <a:p>
            <a:r>
              <a:rPr lang="en-US" dirty="0" smtClean="0"/>
              <a:t>A scanner acts like a digital photocopier by taking a picture of a printed document and transferring the image to a digital file</a:t>
            </a:r>
          </a:p>
          <a:p>
            <a:pPr lvl="1"/>
            <a:r>
              <a:rPr lang="en-US" dirty="0" smtClean="0"/>
              <a:t>The higher the resolution, the more detail in the digital image and the bigger the file sizes</a:t>
            </a:r>
          </a:p>
          <a:p>
            <a:pPr lvl="1"/>
            <a:r>
              <a:rPr lang="en-US" dirty="0" smtClean="0"/>
              <a:t>Images destined for a printer should be scanned at least at 300 dpi</a:t>
            </a:r>
          </a:p>
          <a:p>
            <a:pPr lvl="1"/>
            <a:r>
              <a:rPr lang="en-US" dirty="0" smtClean="0"/>
              <a:t>Use a higher resolution for images you intend to enlarge beyond their original size</a:t>
            </a:r>
            <a:endParaRPr lang="en-US" sz="2000" dirty="0" smtClean="0"/>
          </a:p>
          <a:p>
            <a:pPr lvl="1"/>
            <a:endParaRPr lang="en-US" dirty="0" smtClean="0"/>
          </a:p>
          <a:p>
            <a:endParaRPr lang="en-US" dirty="0" smtClean="0"/>
          </a:p>
          <a:p>
            <a:endParaRPr lang="en-US" dirty="0" smtClean="0"/>
          </a:p>
          <a:p>
            <a:endParaRPr lang="en-US" dirty="0" smtClean="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Acquiring Vector Images and Clip Art</a:t>
            </a:r>
            <a:endParaRPr lang="en-US" dirty="0"/>
          </a:p>
        </p:txBody>
      </p:sp>
      <p:sp>
        <p:nvSpPr>
          <p:cNvPr id="3" name="Content Placeholder 2"/>
          <p:cNvSpPr>
            <a:spLocks noGrp="1"/>
          </p:cNvSpPr>
          <p:nvPr>
            <p:ph idx="1"/>
          </p:nvPr>
        </p:nvSpPr>
        <p:spPr>
          <a:xfrm>
            <a:off x="457200" y="1905000"/>
            <a:ext cx="8229600" cy="4572000"/>
          </a:xfrm>
        </p:spPr>
        <p:txBody>
          <a:bodyPr>
            <a:normAutofit fontScale="85000" lnSpcReduction="20000"/>
          </a:bodyPr>
          <a:lstStyle/>
          <a:p>
            <a:r>
              <a:rPr lang="en-US" dirty="0" smtClean="0"/>
              <a:t>Digital vector images are a common type of image file used in print products</a:t>
            </a:r>
          </a:p>
          <a:p>
            <a:pPr lvl="1"/>
            <a:r>
              <a:rPr lang="en-US" dirty="0" smtClean="0"/>
              <a:t>Most original vector images (sometimes called line art) used in print products come from graphic artists</a:t>
            </a:r>
          </a:p>
          <a:p>
            <a:pPr lvl="1"/>
            <a:r>
              <a:rPr lang="en-US" dirty="0" smtClean="0"/>
              <a:t>Hiring a graphic artist can be expensive</a:t>
            </a:r>
          </a:p>
          <a:p>
            <a:r>
              <a:rPr lang="en-US" b="1" dirty="0" smtClean="0"/>
              <a:t>Clip art</a:t>
            </a:r>
            <a:r>
              <a:rPr lang="en-US" dirty="0" smtClean="0"/>
              <a:t> is ready-to-use artwork made available for use in creative and commercial projects, sometimes for free and sometimes for a price</a:t>
            </a:r>
          </a:p>
          <a:p>
            <a:pPr lvl="1"/>
            <a:r>
              <a:rPr lang="en-US" dirty="0" smtClean="0"/>
              <a:t>Clip art collections are searchable using keywords</a:t>
            </a:r>
          </a:p>
          <a:p>
            <a:pPr lvl="1"/>
            <a:r>
              <a:rPr lang="en-US" dirty="0" smtClean="0"/>
              <a:t>Styles vary from cartoonish, to realistic drawings, to abstract designs</a:t>
            </a:r>
          </a:p>
          <a:p>
            <a:pPr lvl="1"/>
            <a:r>
              <a:rPr lang="en-US" dirty="0" smtClean="0"/>
              <a:t>There are many online resources for original, high-quality clip art</a:t>
            </a:r>
          </a:p>
          <a:p>
            <a:endParaRPr lang="en-US" dirty="0"/>
          </a:p>
        </p:txBody>
      </p:sp>
      <p:sp>
        <p:nvSpPr>
          <p:cNvPr id="4" name="Footer Placeholder 3"/>
          <p:cNvSpPr>
            <a:spLocks noGrp="1"/>
          </p:cNvSpPr>
          <p:nvPr>
            <p:ph type="ftr" sz="quarter" idx="11"/>
          </p:nvPr>
        </p:nvSpPr>
        <p:spPr/>
        <p:txBody>
          <a:bodyPr/>
          <a:lstStyle/>
          <a:p>
            <a:pPr algn="l"/>
            <a:r>
              <a:rPr lang="en-US"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Acquiring Vector Images and Clip Art</a:t>
            </a:r>
            <a:br>
              <a:rPr lang="en-US" dirty="0" smtClean="0"/>
            </a:br>
            <a:r>
              <a:rPr lang="en-US" dirty="0" smtClean="0"/>
              <a:t>(continued)</a:t>
            </a:r>
            <a:endParaRPr lang="en-US" dirty="0"/>
          </a:p>
        </p:txBody>
      </p:sp>
      <p:sp>
        <p:nvSpPr>
          <p:cNvPr id="3" name="Content Placeholder 2"/>
          <p:cNvSpPr>
            <a:spLocks noGrp="1"/>
          </p:cNvSpPr>
          <p:nvPr>
            <p:ph idx="1"/>
          </p:nvPr>
        </p:nvSpPr>
        <p:spPr>
          <a:xfrm>
            <a:off x="457200" y="1905000"/>
            <a:ext cx="8229600" cy="4495800"/>
          </a:xfrm>
        </p:spPr>
        <p:txBody>
          <a:bodyPr>
            <a:normAutofit fontScale="85000" lnSpcReduction="20000"/>
          </a:bodyPr>
          <a:lstStyle/>
          <a:p>
            <a:r>
              <a:rPr lang="en-US" dirty="0" smtClean="0"/>
              <a:t>Some clip art is available as both raster and vector:</a:t>
            </a:r>
          </a:p>
          <a:p>
            <a:pPr lvl="1"/>
            <a:r>
              <a:rPr lang="en-US" dirty="0" smtClean="0"/>
              <a:t>Raster clip art files are not fully scalable without compromising image quality</a:t>
            </a:r>
          </a:p>
          <a:p>
            <a:pPr lvl="1"/>
            <a:r>
              <a:rPr lang="en-US" dirty="0" smtClean="0"/>
              <a:t>If you purchase line art to use in a print product, it is best to stick with a vector file format that you can resize freely without worrying about pixilation</a:t>
            </a:r>
          </a:p>
          <a:p>
            <a:r>
              <a:rPr lang="en-US" dirty="0" smtClean="0"/>
              <a:t>Many software programs make clip art collections available through their applications</a:t>
            </a:r>
          </a:p>
          <a:p>
            <a:pPr lvl="1"/>
            <a:r>
              <a:rPr lang="en-US" dirty="0" smtClean="0"/>
              <a:t>Many people are familiar with it, so some originality and impact is lost when you use it in your work</a:t>
            </a:r>
          </a:p>
          <a:p>
            <a:pPr lvl="1"/>
            <a:r>
              <a:rPr lang="en-US" dirty="0" smtClean="0"/>
              <a:t>There are potential copyright problems; most pre-packaged clip art is protected against commercial use</a:t>
            </a:r>
          </a:p>
          <a:p>
            <a:endParaRPr lang="en-US" dirty="0" smtClean="0"/>
          </a:p>
          <a:p>
            <a:endParaRPr lang="en-US" dirty="0" smtClean="0"/>
          </a:p>
          <a:p>
            <a:endParaRPr lang="en-US" dirty="0" smtClean="0"/>
          </a:p>
        </p:txBody>
      </p:sp>
      <p:sp>
        <p:nvSpPr>
          <p:cNvPr id="4" name="Footer Placeholder 3"/>
          <p:cNvSpPr>
            <a:spLocks noGrp="1"/>
          </p:cNvSpPr>
          <p:nvPr>
            <p:ph type="ftr" sz="quarter" idx="11"/>
          </p:nvPr>
        </p:nvSpPr>
        <p:spPr>
          <a:xfrm>
            <a:off x="457200" y="6400800"/>
            <a:ext cx="2895600" cy="365125"/>
          </a:xfrm>
        </p:spPr>
        <p:txBody>
          <a:bodyPr/>
          <a:lstStyle/>
          <a:p>
            <a:pPr algn="l"/>
            <a:r>
              <a:rPr lang="en-US" dirty="0" smtClean="0"/>
              <a:t>Digital Media, 3e</a:t>
            </a:r>
            <a:endParaRPr lang="en-US" dirty="0"/>
          </a:p>
        </p:txBody>
      </p:sp>
      <p:sp>
        <p:nvSpPr>
          <p:cNvPr id="5" name="Slide Number Placeholder 4"/>
          <p:cNvSpPr>
            <a:spLocks noGrp="1"/>
          </p:cNvSpPr>
          <p:nvPr>
            <p:ph type="sldNum" sz="quarter" idx="12"/>
          </p:nvPr>
        </p:nvSpPr>
        <p:spPr/>
        <p:txBody>
          <a:bodyPr/>
          <a:lstStyle/>
          <a:p>
            <a:fld id="{16D19248-580C-49C8-8C19-F6EA2DA1F25A}" type="slidenum">
              <a:rPr lang="en-US" smtClean="0"/>
              <a:pPr/>
              <a:t>9</a:t>
            </a:fld>
            <a:endParaRPr lang="en-US" dirty="0"/>
          </a:p>
        </p:txBody>
      </p:sp>
    </p:spTree>
  </p:cSld>
  <p:clrMapOvr>
    <a:masterClrMapping/>
  </p:clrMapOvr>
</p:sld>
</file>

<file path=ppt/theme/theme1.xml><?xml version="1.0" encoding="utf-8"?>
<a:theme xmlns:a="http://schemas.openxmlformats.org/drawingml/2006/main" name="DigitalMedia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DigitalMedia_Template</Template>
  <TotalTime>8773</TotalTime>
  <Words>1729</Words>
  <Application>Microsoft Office PowerPoint</Application>
  <PresentationFormat>On-screen Show (4:3)</PresentationFormat>
  <Paragraphs>184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DigitalMedia_Template</vt:lpstr>
      <vt:lpstr>Chapter 9 </vt:lpstr>
      <vt:lpstr>Lessons</vt:lpstr>
      <vt:lpstr>Learning Outcomes</vt:lpstr>
      <vt:lpstr>Obtaining Digital Images</vt:lpstr>
      <vt:lpstr>Sourcing Digital Photographs</vt:lpstr>
      <vt:lpstr>Creating Screen Captures</vt:lpstr>
      <vt:lpstr>Scanning Hard Copies</vt:lpstr>
      <vt:lpstr>Acquiring Vector Images and Clip Art</vt:lpstr>
      <vt:lpstr>Acquiring Vector Images and Clip Art (continued)</vt:lpstr>
      <vt:lpstr>Creative Commons</vt:lpstr>
      <vt:lpstr>Understanding Licensing</vt:lpstr>
      <vt:lpstr>Staying Legal</vt:lpstr>
      <vt:lpstr>Prepping Raster Files</vt:lpstr>
      <vt:lpstr>Prepping Raster Files (continued)</vt:lpstr>
      <vt:lpstr>Prepping Raster Files (continued)</vt:lpstr>
      <vt:lpstr>Prepping Raster Files (continued)</vt:lpstr>
      <vt:lpstr>Prepping Vector Files</vt:lpstr>
      <vt:lpstr>Inserting Image Files in a Document</vt:lpstr>
      <vt:lpstr>Inserting Image Files in a Document (continued)</vt:lpstr>
      <vt:lpstr>Punctuality</vt:lpstr>
      <vt:lpstr>Key Concepts</vt:lpstr>
      <vt:lpstr>Key Concepts (continued)</vt:lpstr>
      <vt:lpstr>Key Concepts (continued)</vt:lpstr>
    </vt:vector>
  </TitlesOfParts>
  <Company>Custom Editorial Productions,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dc:title>
  <dc:creator>Rose Marie Kuebbing</dc:creator>
  <cp:lastModifiedBy>kevinbechet1</cp:lastModifiedBy>
  <cp:revision>222</cp:revision>
  <dcterms:created xsi:type="dcterms:W3CDTF">2012-02-03T17:33:31Z</dcterms:created>
  <dcterms:modified xsi:type="dcterms:W3CDTF">2013-05-31T09:12:04Z</dcterms:modified>
</cp:coreProperties>
</file>