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75" r:id="rId5"/>
    <p:sldId id="284" r:id="rId6"/>
    <p:sldId id="276" r:id="rId7"/>
    <p:sldId id="277" r:id="rId8"/>
    <p:sldId id="278" r:id="rId9"/>
    <p:sldId id="279" r:id="rId10"/>
    <p:sldId id="285" r:id="rId11"/>
    <p:sldId id="286" r:id="rId12"/>
    <p:sldId id="280" r:id="rId13"/>
    <p:sldId id="289" r:id="rId14"/>
    <p:sldId id="281" r:id="rId15"/>
    <p:sldId id="287" r:id="rId16"/>
    <p:sldId id="288" r:id="rId17"/>
    <p:sldId id="282" r:id="rId18"/>
    <p:sldId id="283" r:id="rId19"/>
    <p:sldId id="290" r:id="rId20"/>
    <p:sldId id="260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349"/>
    <a:srgbClr val="AD1D35"/>
    <a:srgbClr val="CA185C"/>
    <a:srgbClr val="C2203B"/>
    <a:srgbClr val="D32340"/>
    <a:srgbClr val="DC2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DB486-8EB6-43AD-B110-ED1C4EF480D4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396E-051B-4668-8B5E-C8F622695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okRos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pic>
        <p:nvPicPr>
          <p:cNvPr id="8" name="Picture 7" descr="BookTitleRotat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 userDrawn="1">
            <p:ph type="ctrTitle" idx="4294967295" hasCustomPrompt="1"/>
          </p:nvPr>
        </p:nvSpPr>
        <p:spPr>
          <a:xfrm>
            <a:off x="0" y="5105401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l"/>
            <a:r>
              <a:rPr lang="en-US" sz="4000" dirty="0" smtClean="0"/>
              <a:t>Chapter #</a:t>
            </a:r>
            <a:endParaRPr lang="en-US" sz="4000" dirty="0"/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4294967295" hasCustomPrompt="1"/>
          </p:nvPr>
        </p:nvSpPr>
        <p:spPr>
          <a:xfrm>
            <a:off x="0" y="59436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Title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7DE4F8-CA11-4C12-AC1B-BAE27DC5CB52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83344C-033F-4B79-BEAD-E97245CB954D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47EC7E-7FD3-4345-ADAA-1DDF042BADCF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</p:spPr>
        <p:txBody>
          <a:bodyPr/>
          <a:lstStyle/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304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EBC36B-AF8F-4308-A4D5-3B390E2B1DD3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3546F-2898-4F91-A5B9-0AF34C704D74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15AF5D-BE6E-4F6E-9E9F-F353F71F035D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1C1F05-C43A-4B1D-9144-B1A22BD5BE47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11349"/>
                </a:solidFill>
              </a:defRPr>
            </a:lvl1pPr>
          </a:lstStyle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457700" y="-2781301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953000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Chapter 5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6388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Color in Digital Media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4" name="Picture 3" descr="BookRo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ookTitleRota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00800"/>
            <a:ext cx="7696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© 2013 </a:t>
            </a:r>
            <a:r>
              <a:rPr lang="en-US" sz="1200" dirty="0" err="1"/>
              <a:t>Cengage</a:t>
            </a:r>
            <a:r>
              <a:rPr lang="en-US" sz="1200" dirty="0"/>
              <a:t>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Color Wheel and Basic Color Terminology (continued)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Hue </a:t>
            </a:r>
            <a:r>
              <a:rPr lang="en-US" dirty="0" smtClean="0"/>
              <a:t>is basically just another word for color and you can use the terms interchangeably</a:t>
            </a:r>
          </a:p>
          <a:p>
            <a:r>
              <a:rPr lang="en-US" dirty="0" smtClean="0"/>
              <a:t>Black, white, and gray are </a:t>
            </a:r>
            <a:r>
              <a:rPr lang="en-US" i="1" dirty="0" smtClean="0"/>
              <a:t>not </a:t>
            </a:r>
            <a:r>
              <a:rPr lang="en-US" dirty="0" smtClean="0"/>
              <a:t>hues in color theory; they are </a:t>
            </a:r>
            <a:r>
              <a:rPr lang="en-US" b="1" dirty="0" smtClean="0"/>
              <a:t>neutral colors</a:t>
            </a:r>
          </a:p>
          <a:p>
            <a:r>
              <a:rPr lang="en-US" dirty="0" smtClean="0"/>
              <a:t>Neutrals are mixed with hues to change the nature of a color</a:t>
            </a:r>
          </a:p>
          <a:p>
            <a:pPr lvl="1"/>
            <a:r>
              <a:rPr lang="en-US" dirty="0" smtClean="0"/>
              <a:t>A hue mixed with black creates a </a:t>
            </a:r>
            <a:r>
              <a:rPr lang="en-US" b="1" dirty="0" smtClean="0"/>
              <a:t>shade </a:t>
            </a:r>
            <a:r>
              <a:rPr lang="en-US" dirty="0" smtClean="0"/>
              <a:t>of that color</a:t>
            </a:r>
          </a:p>
          <a:p>
            <a:pPr lvl="1"/>
            <a:r>
              <a:rPr lang="en-US" dirty="0" smtClean="0"/>
              <a:t>A hue mixed with white produces a </a:t>
            </a:r>
            <a:r>
              <a:rPr lang="en-US" b="1" dirty="0" smtClean="0"/>
              <a:t>tint </a:t>
            </a:r>
            <a:r>
              <a:rPr lang="en-US" dirty="0" smtClean="0"/>
              <a:t>of that color</a:t>
            </a:r>
          </a:p>
          <a:p>
            <a:pPr lvl="1"/>
            <a:r>
              <a:rPr lang="en-US" dirty="0" smtClean="0"/>
              <a:t>When gray is mixed with a hue, the result is a </a:t>
            </a:r>
            <a:r>
              <a:rPr lang="en-US" b="1" dirty="0" smtClean="0"/>
              <a:t>tone </a:t>
            </a:r>
            <a:r>
              <a:rPr lang="en-US" dirty="0" smtClean="0"/>
              <a:t>of that color</a:t>
            </a:r>
          </a:p>
          <a:p>
            <a:pPr lvl="1"/>
            <a:r>
              <a:rPr lang="en-US" dirty="0" smtClean="0"/>
              <a:t>A range of grays is called </a:t>
            </a:r>
            <a:r>
              <a:rPr lang="en-US" b="1" dirty="0" smtClean="0"/>
              <a:t>grayscale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Color Wheel and Basic Color Terminology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Hues opposite each other on the color wheel are called </a:t>
            </a:r>
            <a:r>
              <a:rPr lang="en-US" b="1" dirty="0" smtClean="0"/>
              <a:t>complementary colors</a:t>
            </a:r>
          </a:p>
          <a:p>
            <a:pPr lvl="1"/>
            <a:r>
              <a:rPr lang="en-US" dirty="0" smtClean="0"/>
              <a:t>In the RGB model, blue and yellow are complementary colors</a:t>
            </a:r>
          </a:p>
          <a:p>
            <a:r>
              <a:rPr lang="en-US" dirty="0" smtClean="0"/>
              <a:t>Hues next to each other on a color wheel are called </a:t>
            </a:r>
            <a:r>
              <a:rPr lang="en-US" b="1" dirty="0" smtClean="0"/>
              <a:t>analogous colors</a:t>
            </a:r>
          </a:p>
          <a:p>
            <a:pPr lvl="1"/>
            <a:r>
              <a:rPr lang="en-US" dirty="0" smtClean="0"/>
              <a:t>In the RGB model, red and orange are analogous colors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and Its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Colors can produce different impressions</a:t>
            </a:r>
          </a:p>
          <a:p>
            <a:r>
              <a:rPr lang="en-US" dirty="0" smtClean="0"/>
              <a:t>Can vary based on age, gender, culture, and personal experience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 descr="Table05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0964" y="3471863"/>
            <a:ext cx="7244836" cy="2928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Preferences</a:t>
            </a:r>
            <a:endParaRPr lang="en-US" dirty="0"/>
          </a:p>
        </p:txBody>
      </p:sp>
      <p:pic>
        <p:nvPicPr>
          <p:cNvPr id="8" name="Content Placeholder 7" descr="ThinkAboutI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2813698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44958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you respond to color? </a:t>
            </a:r>
          </a:p>
          <a:p>
            <a:r>
              <a:rPr lang="en-US" dirty="0" smtClean="0"/>
              <a:t>Are you more likely to buy a product because it is a certain color? </a:t>
            </a:r>
          </a:p>
          <a:p>
            <a:r>
              <a:rPr lang="en-US" dirty="0" smtClean="0"/>
              <a:t>Does the background color of a Web site make it more interesting?</a:t>
            </a:r>
          </a:p>
          <a:p>
            <a:r>
              <a:rPr lang="en-US" dirty="0" smtClean="0"/>
              <a:t>What makes you choose one color over another?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color theme </a:t>
            </a:r>
            <a:r>
              <a:rPr lang="en-US" dirty="0" smtClean="0"/>
              <a:t>is a combination of different hues that work together to create color harmony</a:t>
            </a:r>
          </a:p>
          <a:p>
            <a:r>
              <a:rPr lang="en-US" b="1" dirty="0" smtClean="0"/>
              <a:t>Color harmony </a:t>
            </a:r>
            <a:r>
              <a:rPr lang="en-US" dirty="0" smtClean="0"/>
              <a:t>is a</a:t>
            </a:r>
            <a:r>
              <a:rPr lang="en-US" b="1" dirty="0" smtClean="0"/>
              <a:t> </a:t>
            </a:r>
            <a:r>
              <a:rPr lang="en-US" dirty="0" smtClean="0"/>
              <a:t>cohesive and pleasing combination created by a group of colors</a:t>
            </a:r>
          </a:p>
          <a:p>
            <a:r>
              <a:rPr lang="en-US" dirty="0" smtClean="0"/>
              <a:t>Monochromatic Color Theme</a:t>
            </a:r>
          </a:p>
          <a:p>
            <a:pPr lvl="1"/>
            <a:r>
              <a:rPr lang="en-US" dirty="0" smtClean="0"/>
              <a:t>Includes a single color combined with shades and tints of that color</a:t>
            </a:r>
          </a:p>
          <a:p>
            <a:pPr lvl="1"/>
            <a:r>
              <a:rPr lang="en-US" dirty="0" smtClean="0"/>
              <a:t>The most subdued color theme and doesn’t offer a lot of contrast in a design</a:t>
            </a:r>
          </a:p>
          <a:p>
            <a:pPr lvl="1"/>
            <a:r>
              <a:rPr lang="en-US" dirty="0" smtClean="0"/>
              <a:t>Is easy to create and can make designs look elegant and calm</a:t>
            </a:r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Color Themes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0" y="1905000"/>
            <a:ext cx="5867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Complementary Color Theme</a:t>
            </a:r>
          </a:p>
          <a:p>
            <a:pPr lvl="1"/>
            <a:r>
              <a:rPr lang="en-US" dirty="0" smtClean="0"/>
              <a:t>Includes two colors that sit directly across from one another on a color wheel</a:t>
            </a:r>
          </a:p>
          <a:p>
            <a:pPr lvl="1"/>
            <a:r>
              <a:rPr lang="en-US" dirty="0" smtClean="0"/>
              <a:t>To make a design more interesting, you can expand a complementary color theme by using different shades, tints, and tones of the two complementary colors in the theme</a:t>
            </a:r>
          </a:p>
          <a:p>
            <a:pPr lvl="1"/>
            <a:r>
              <a:rPr lang="en-US" dirty="0" smtClean="0"/>
              <a:t>The contrast between complementary colors makes these themes vibrant and gives a sense of excitement to a design</a:t>
            </a:r>
          </a:p>
          <a:p>
            <a:pPr lvl="1"/>
            <a:r>
              <a:rPr lang="en-US" dirty="0" smtClean="0"/>
              <a:t>Work best if you choose one main color and use the other color for smaller details</a:t>
            </a:r>
          </a:p>
          <a:p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 descr="Figure05-0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" y="2590800"/>
            <a:ext cx="2133600" cy="3043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1647111" y="4515565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Jaren</a:t>
            </a:r>
            <a:r>
              <a:rPr lang="en-US" sz="1000" dirty="0" smtClean="0"/>
              <a:t> </a:t>
            </a:r>
            <a:r>
              <a:rPr lang="en-US" sz="1000" dirty="0" err="1" smtClean="0"/>
              <a:t>Jal</a:t>
            </a:r>
            <a:r>
              <a:rPr lang="en-US" sz="1000" dirty="0" smtClean="0"/>
              <a:t> </a:t>
            </a:r>
            <a:r>
              <a:rPr lang="en-US" sz="1000" dirty="0" err="1" smtClean="0"/>
              <a:t>Wicklund</a:t>
            </a:r>
            <a:r>
              <a:rPr lang="en-US" sz="1000" dirty="0" smtClean="0"/>
              <a:t>/Shutterstock.com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Color Themes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Analogous Color Theme</a:t>
            </a:r>
          </a:p>
          <a:p>
            <a:pPr lvl="1"/>
            <a:r>
              <a:rPr lang="en-US" dirty="0" smtClean="0"/>
              <a:t>Includes colors that are next to one another on a color wheel</a:t>
            </a:r>
          </a:p>
          <a:p>
            <a:pPr lvl="1"/>
            <a:r>
              <a:rPr lang="en-US" dirty="0" smtClean="0"/>
              <a:t>Create a sense of calm and unity</a:t>
            </a:r>
          </a:p>
          <a:p>
            <a:r>
              <a:rPr lang="en-US" dirty="0" smtClean="0"/>
              <a:t>Triadic Color Theme</a:t>
            </a:r>
          </a:p>
          <a:p>
            <a:pPr lvl="1"/>
            <a:r>
              <a:rPr lang="en-US" dirty="0" smtClean="0"/>
              <a:t>Includes three evenly separated hues from a color wheel</a:t>
            </a:r>
          </a:p>
          <a:p>
            <a:pPr lvl="1"/>
            <a:r>
              <a:rPr lang="en-US" dirty="0" smtClean="0"/>
              <a:t>Have a lot of contrast and energy</a:t>
            </a:r>
          </a:p>
          <a:p>
            <a:r>
              <a:rPr lang="en-US" dirty="0" smtClean="0"/>
              <a:t>Color Theme Tools</a:t>
            </a:r>
          </a:p>
          <a:p>
            <a:pPr lvl="1"/>
            <a:r>
              <a:rPr lang="en-US" dirty="0" smtClean="0"/>
              <a:t>You can automatically generate color themes using online tools</a:t>
            </a:r>
          </a:p>
          <a:p>
            <a:pPr lvl="1"/>
            <a:r>
              <a:rPr lang="en-US" dirty="0" smtClean="0"/>
              <a:t>Adobe </a:t>
            </a:r>
            <a:r>
              <a:rPr lang="en-US" dirty="0" err="1" smtClean="0"/>
              <a:t>Kuler</a:t>
            </a:r>
            <a:r>
              <a:rPr lang="en-US" dirty="0" smtClean="0"/>
              <a:t> is a color tool you can use to automatically generate a color theme by selecting a base color and then selecting a color rule such as complementary or triadic</a:t>
            </a:r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Web-Safe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18287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Web-safe colors </a:t>
            </a:r>
            <a:r>
              <a:rPr lang="en-US" dirty="0" smtClean="0"/>
              <a:t>are the 216 colors that all users can see, regardless of their computer displays</a:t>
            </a:r>
          </a:p>
          <a:p>
            <a:r>
              <a:rPr lang="en-US" dirty="0" smtClean="0"/>
              <a:t>Because computer video cards are more powerful and displays using true color (32 bit) or high color (24 bit) are more common, the use of “safe” colors is less of a concern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Picture 5" descr="Figure05-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581399"/>
            <a:ext cx="4953000" cy="2917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Pantone Matching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certain situations, it is important that the color on the printed material matches exactly what the designer intended</a:t>
            </a:r>
          </a:p>
          <a:p>
            <a:r>
              <a:rPr lang="en-US" dirty="0" smtClean="0"/>
              <a:t>Standardized color systems and associated ink formulations have been developed to identify and label specific colors in the design and printing industry; these are called </a:t>
            </a:r>
            <a:r>
              <a:rPr lang="en-US" b="1" dirty="0" smtClean="0"/>
              <a:t>spot colors</a:t>
            </a:r>
          </a:p>
          <a:p>
            <a:r>
              <a:rPr lang="en-US" dirty="0" smtClean="0"/>
              <a:t>The most widely known color matching system is the </a:t>
            </a:r>
            <a:r>
              <a:rPr lang="en-US" b="1" dirty="0" smtClean="0"/>
              <a:t>Pantone Matching System </a:t>
            </a:r>
            <a:r>
              <a:rPr lang="en-US" dirty="0" smtClean="0"/>
              <a:t>(PMS color)</a:t>
            </a:r>
          </a:p>
          <a:p>
            <a:pPr lvl="1"/>
            <a:r>
              <a:rPr lang="en-US" dirty="0" smtClean="0"/>
              <a:t>Use a printed PMS swatch book to choose your colors</a:t>
            </a:r>
          </a:p>
          <a:p>
            <a:pPr lvl="1"/>
            <a:r>
              <a:rPr lang="en-US" dirty="0" smtClean="0"/>
              <a:t>Because a printer has to add a specific plate to print spot color, it can be expensive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De-Stressing</a:t>
            </a:r>
            <a:endParaRPr lang="en-US" dirty="0"/>
          </a:p>
        </p:txBody>
      </p:sp>
      <p:pic>
        <p:nvPicPr>
          <p:cNvPr id="8" name="Content Placeholder 7" descr="21stCentur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286000"/>
            <a:ext cx="2107894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76600" y="1905000"/>
            <a:ext cx="54102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 you get too stressed over your job, your work can suffer—which in turn will simply increase your anxiety</a:t>
            </a:r>
          </a:p>
          <a:p>
            <a:r>
              <a:rPr lang="en-US" dirty="0" smtClean="0"/>
              <a:t>It is possible to take your work seriously but not become overly stressed about it.</a:t>
            </a:r>
          </a:p>
          <a:p>
            <a:r>
              <a:rPr lang="en-US" dirty="0" smtClean="0"/>
              <a:t>When you feel overburdened, try a few simple tactics to relieve the pressure: </a:t>
            </a:r>
          </a:p>
          <a:p>
            <a:pPr lvl="1"/>
            <a:r>
              <a:rPr lang="en-US" dirty="0" smtClean="0"/>
              <a:t>Keep your sense of humor</a:t>
            </a:r>
          </a:p>
          <a:p>
            <a:pPr lvl="1"/>
            <a:r>
              <a:rPr lang="en-US" dirty="0" smtClean="0"/>
              <a:t>Take a coffee break with a coworker</a:t>
            </a:r>
          </a:p>
          <a:p>
            <a:pPr lvl="1"/>
            <a:r>
              <a:rPr lang="en-US" dirty="0" smtClean="0"/>
              <a:t>Go for a walk</a:t>
            </a:r>
          </a:p>
          <a:p>
            <a:pPr lvl="1"/>
            <a:r>
              <a:rPr lang="en-US" dirty="0" smtClean="0"/>
              <a:t>Listen to music</a:t>
            </a:r>
          </a:p>
          <a:p>
            <a:pPr lvl="1"/>
            <a:r>
              <a:rPr lang="en-US" dirty="0" smtClean="0"/>
              <a:t>Try to stay focused and use your time wisely</a:t>
            </a:r>
          </a:p>
          <a:p>
            <a:pPr lvl="1"/>
            <a:r>
              <a:rPr lang="en-US" dirty="0" smtClean="0"/>
              <a:t>Make sure to eat right and exercise daily; good nutrition and physical fitness are great stress-busters</a:t>
            </a:r>
          </a:p>
          <a:p>
            <a:r>
              <a:rPr lang="en-US" dirty="0" smtClean="0"/>
              <a:t>What do you do to relieve stress?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A11349"/>
                </a:solidFill>
              </a:rPr>
              <a:t>Digital Media, 3e</a:t>
            </a:r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>
                <a:solidFill>
                  <a:srgbClr val="A11349"/>
                </a:solidFill>
              </a:rPr>
              <a:pPr/>
              <a:t>2</a:t>
            </a:fld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344738" algn="l"/>
              </a:tabLst>
            </a:pPr>
            <a:r>
              <a:rPr lang="en-US" b="1" dirty="0" smtClean="0"/>
              <a:t>Lesson 5.1: 	</a:t>
            </a:r>
            <a:r>
              <a:rPr lang="en-US" dirty="0" smtClean="0"/>
              <a:t>Understanding RGB, CMYK, and</a:t>
            </a:r>
            <a:br>
              <a:rPr lang="en-US" dirty="0" smtClean="0"/>
            </a:br>
            <a:r>
              <a:rPr lang="en-US" dirty="0" smtClean="0"/>
              <a:t>	HSB</a:t>
            </a:r>
          </a:p>
          <a:p>
            <a:pPr>
              <a:tabLst>
                <a:tab pos="2344738" algn="l"/>
              </a:tabLst>
            </a:pPr>
            <a:r>
              <a:rPr lang="en-US" b="1" dirty="0" smtClean="0"/>
              <a:t>Lesson 5.2: 	</a:t>
            </a:r>
            <a:r>
              <a:rPr lang="en-US" dirty="0" smtClean="0"/>
              <a:t>Recognizing Color Theory Terms</a:t>
            </a:r>
            <a:br>
              <a:rPr lang="en-US" dirty="0" smtClean="0"/>
            </a:br>
            <a:r>
              <a:rPr lang="en-US" dirty="0" smtClean="0"/>
              <a:t>	and Concepts</a:t>
            </a:r>
          </a:p>
          <a:p>
            <a:pPr>
              <a:tabLst>
                <a:tab pos="2395538" algn="l"/>
              </a:tabLst>
            </a:pPr>
            <a:r>
              <a:rPr lang="en-US" b="1" dirty="0" smtClean="0"/>
              <a:t>Lesson 5.3: 	</a:t>
            </a:r>
            <a:r>
              <a:rPr lang="en-US" dirty="0" smtClean="0"/>
              <a:t>Using Color Matching Systems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RGB color model uses red, green, and blue and different intensities of light to create a range of colors. It’s used to show color on an electronic display</a:t>
            </a:r>
            <a:endParaRPr lang="en-US" i="1" dirty="0" smtClean="0"/>
          </a:p>
          <a:p>
            <a:r>
              <a:rPr lang="en-US" dirty="0" smtClean="0"/>
              <a:t>The CMYK color model uses cyan, magenta, yellow, and black pigments to create a range of colors. CMYK is used to reproduce colors on printed materials</a:t>
            </a:r>
            <a:endParaRPr lang="en-US" i="1" dirty="0" smtClean="0"/>
          </a:p>
          <a:p>
            <a:r>
              <a:rPr lang="en-US" dirty="0" smtClean="0"/>
              <a:t>HSB is a color model based on human perception of color (hue, saturation, and brightness). It is used to make adjusting colors easier and can be used in either RGB or CMYK mode</a:t>
            </a:r>
            <a:endParaRPr lang="en-US" i="1" dirty="0" smtClean="0"/>
          </a:p>
          <a:p>
            <a:r>
              <a:rPr lang="en-US" dirty="0" smtClean="0"/>
              <a:t>The color mode tells the computer which color model data to use to represent colors</a:t>
            </a:r>
            <a:endParaRPr lang="en-US" i="1" dirty="0" smtClean="0"/>
          </a:p>
          <a:p>
            <a:r>
              <a:rPr lang="en-US" dirty="0" smtClean="0"/>
              <a:t>The two main color modes are RGB and CMYK. You use RGB mode for projects that will be viewed on a screen and CMYK mode for files that will be printed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</p:spPr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Using a color wheel and understanding concepts like complementary and analogous colors as well as terms like shade, tint, and tone can help you recognize and use color theory in your projects</a:t>
            </a:r>
            <a:endParaRPr lang="en-US" sz="2800" i="1" dirty="0" smtClean="0"/>
          </a:p>
          <a:p>
            <a:r>
              <a:rPr lang="en-US" sz="2800" dirty="0" smtClean="0"/>
              <a:t>You can use different colors to set different moods in your projects</a:t>
            </a:r>
            <a:endParaRPr lang="en-US" sz="2800" i="1" dirty="0" smtClean="0"/>
          </a:p>
          <a:p>
            <a:r>
              <a:rPr lang="en-US" sz="2800" dirty="0" smtClean="0"/>
              <a:t>Using color themes like monochromatic, complementary, analogous, and triadic can create color harmony in your projects </a:t>
            </a:r>
            <a:endParaRPr lang="en-US" sz="2800" i="1" dirty="0" smtClean="0"/>
          </a:p>
          <a:p>
            <a:r>
              <a:rPr lang="en-US" sz="2800" dirty="0" smtClean="0"/>
              <a:t>Color matching systems like Web-safe colors and PMS make it easier to accurately reproduce colors no matter where they are viewed or where they are printed</a:t>
            </a:r>
            <a:endParaRPr lang="en-US" sz="2800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4958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146175" algn="l"/>
              </a:tabLst>
            </a:pPr>
            <a:r>
              <a:rPr lang="en-US" b="1" dirty="0" smtClean="0"/>
              <a:t>5.1: 	</a:t>
            </a:r>
            <a:r>
              <a:rPr lang="en-US" dirty="0" smtClean="0"/>
              <a:t>Understand the difference between RGB, </a:t>
            </a:r>
            <a:br>
              <a:rPr lang="en-US" dirty="0" smtClean="0"/>
            </a:br>
            <a:r>
              <a:rPr lang="en-US" dirty="0" smtClean="0"/>
              <a:t>	CMYK, and HSB color models</a:t>
            </a:r>
          </a:p>
          <a:p>
            <a:pPr>
              <a:tabLst>
                <a:tab pos="1146175" algn="l"/>
              </a:tabLst>
            </a:pPr>
            <a:r>
              <a:rPr lang="en-US" b="1" dirty="0" smtClean="0"/>
              <a:t>5.2: 	</a:t>
            </a:r>
            <a:r>
              <a:rPr lang="en-US" dirty="0" smtClean="0"/>
              <a:t>Specify the appropriate color mode based on</a:t>
            </a:r>
            <a:br>
              <a:rPr lang="en-US" dirty="0" smtClean="0"/>
            </a:br>
            <a:r>
              <a:rPr lang="en-US" dirty="0" smtClean="0"/>
              <a:t>	output</a:t>
            </a:r>
          </a:p>
          <a:p>
            <a:pPr>
              <a:tabLst>
                <a:tab pos="1146175" algn="l"/>
              </a:tabLst>
            </a:pPr>
            <a:r>
              <a:rPr lang="en-US" b="1" dirty="0" smtClean="0"/>
              <a:t>5.3: 	</a:t>
            </a:r>
            <a:r>
              <a:rPr lang="en-US" dirty="0" smtClean="0"/>
              <a:t>Become familiar with basic color</a:t>
            </a:r>
            <a:br>
              <a:rPr lang="en-US" dirty="0" smtClean="0"/>
            </a:br>
            <a:r>
              <a:rPr lang="en-US" dirty="0" smtClean="0"/>
              <a:t>	terminology</a:t>
            </a:r>
          </a:p>
          <a:p>
            <a:pPr>
              <a:tabLst>
                <a:tab pos="1146175" algn="l"/>
              </a:tabLst>
            </a:pPr>
            <a:r>
              <a:rPr lang="en-US" b="1" dirty="0" smtClean="0"/>
              <a:t>5.4: 	</a:t>
            </a:r>
            <a:r>
              <a:rPr lang="en-US" dirty="0" smtClean="0"/>
              <a:t>Identify and use basic color theory to choose</a:t>
            </a:r>
            <a:br>
              <a:rPr lang="en-US" dirty="0" smtClean="0"/>
            </a:br>
            <a:r>
              <a:rPr lang="en-US" dirty="0" smtClean="0"/>
              <a:t>	colors</a:t>
            </a:r>
          </a:p>
          <a:p>
            <a:pPr>
              <a:tabLst>
                <a:tab pos="1146175" algn="l"/>
              </a:tabLst>
            </a:pPr>
            <a:r>
              <a:rPr lang="en-US" b="1" dirty="0" smtClean="0"/>
              <a:t>5.5: 	</a:t>
            </a:r>
            <a:r>
              <a:rPr lang="en-US" dirty="0" smtClean="0"/>
              <a:t>Recognize the advantages of color matching</a:t>
            </a:r>
            <a:br>
              <a:rPr lang="en-US" dirty="0" smtClean="0"/>
            </a:br>
            <a:r>
              <a:rPr lang="en-US" dirty="0" smtClean="0"/>
              <a:t>	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RGB Color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color model </a:t>
            </a:r>
            <a:r>
              <a:rPr lang="en-US" dirty="0" smtClean="0"/>
              <a:t>is a group of colors identified in a way that computers can understand</a:t>
            </a:r>
          </a:p>
          <a:p>
            <a:r>
              <a:rPr lang="en-US" b="1" dirty="0" smtClean="0"/>
              <a:t>Primary colors </a:t>
            </a:r>
            <a:r>
              <a:rPr lang="en-US" dirty="0" smtClean="0"/>
              <a:t>are basic colors that cannot be created by mixing other colors</a:t>
            </a:r>
          </a:p>
          <a:p>
            <a:r>
              <a:rPr lang="en-US" dirty="0" smtClean="0"/>
              <a:t>Mixing two primary colors creates a </a:t>
            </a:r>
            <a:r>
              <a:rPr lang="en-US" b="1" dirty="0" smtClean="0"/>
              <a:t>secondary color</a:t>
            </a:r>
          </a:p>
          <a:p>
            <a:r>
              <a:rPr lang="en-US" dirty="0" smtClean="0"/>
              <a:t>Combining three different colors of light at different intensities to produce a whole range of other colors is called additive color mixing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RGB color model </a:t>
            </a:r>
            <a:r>
              <a:rPr lang="en-US" dirty="0" smtClean="0"/>
              <a:t>uses red, green, and blue primary colors plus different intensities of light to create colors on an electronic display like a computer screen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RGB Color Model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RGB triplet </a:t>
            </a:r>
            <a:r>
              <a:rPr lang="en-US" dirty="0" smtClean="0"/>
              <a:t>is the combination of numbers indicating light intensity for the red, green, and blue primary colors in the RGB color model and representing a certain color within the model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Figure05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301464"/>
            <a:ext cx="4572000" cy="32205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CMYK Color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Subtractive color mixing </a:t>
            </a:r>
            <a:r>
              <a:rPr lang="en-US" dirty="0" smtClean="0"/>
              <a:t>is mixing primary pigment colors to absorb different amounts of light and create a range of colors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CMYK color model </a:t>
            </a:r>
            <a:r>
              <a:rPr lang="en-US" dirty="0" smtClean="0"/>
              <a:t>is based on cyan, magenta, yellow, and black pigments which are used to create full color on printed materials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 descr="Figure05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4229100"/>
            <a:ext cx="3686175" cy="240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HSB, HSL, and HSV Color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HSB color model </a:t>
            </a:r>
            <a:r>
              <a:rPr lang="en-US" dirty="0" smtClean="0"/>
              <a:t>is a color model based on human perception of color that uses hue, saturation, and brightness to define a color</a:t>
            </a:r>
          </a:p>
          <a:p>
            <a:r>
              <a:rPr lang="en-US" b="1" dirty="0" smtClean="0"/>
              <a:t>Hue</a:t>
            </a:r>
            <a:r>
              <a:rPr lang="en-US" dirty="0" smtClean="0"/>
              <a:t> refers to the general color expressed by a value between 0 and 360 degrees</a:t>
            </a:r>
          </a:p>
          <a:p>
            <a:r>
              <a:rPr lang="en-US" b="1" dirty="0" smtClean="0"/>
              <a:t>Saturation </a:t>
            </a:r>
            <a:r>
              <a:rPr lang="en-US" dirty="0" smtClean="0"/>
              <a:t>refers to the intensity of a hue on a scale from 0 to 100%</a:t>
            </a:r>
          </a:p>
          <a:p>
            <a:r>
              <a:rPr lang="en-US" b="1" dirty="0" smtClean="0"/>
              <a:t>Brightness </a:t>
            </a:r>
            <a:r>
              <a:rPr lang="en-US" dirty="0" smtClean="0"/>
              <a:t>is the measure of how light or dark a color is on a scale of 0 to 100%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Selecting the Appropriate Color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RGB for projects that will be viewed on an electronic screen such as a Web site, a slideshow presentation, or a video</a:t>
            </a:r>
          </a:p>
          <a:p>
            <a:r>
              <a:rPr lang="en-US" dirty="0" smtClean="0"/>
              <a:t>Use CMYK for any project that is destined to be printed on a commercial press, like a book, a magazine, a poster, or a brochure</a:t>
            </a:r>
          </a:p>
          <a:p>
            <a:r>
              <a:rPr lang="en-US" dirty="0" smtClean="0"/>
              <a:t>The range of colors that a color model can produce is called a </a:t>
            </a:r>
            <a:r>
              <a:rPr lang="en-US" b="1" dirty="0" smtClean="0"/>
              <a:t>gamut</a:t>
            </a:r>
            <a:endParaRPr lang="en-US" dirty="0" smtClean="0"/>
          </a:p>
          <a:p>
            <a:r>
              <a:rPr lang="en-US" b="1" dirty="0" smtClean="0"/>
              <a:t>Out of gamut </a:t>
            </a:r>
            <a:r>
              <a:rPr lang="en-US" dirty="0" smtClean="0"/>
              <a:t>refers to colors that are part of the range of one color model but not another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color mode </a:t>
            </a:r>
            <a:r>
              <a:rPr lang="en-US" dirty="0" smtClean="0"/>
              <a:t>is a way to indicate to a computer what color model to use when representing colors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Color Wheel and Basic Color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color wheel </a:t>
            </a:r>
            <a:r>
              <a:rPr lang="en-US" dirty="0" smtClean="0"/>
              <a:t>is a visual representation of primary, secondary, and tertiary colors that can be useful for understanding and using basic concepts in color theory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tertiary color </a:t>
            </a:r>
            <a:r>
              <a:rPr lang="en-US" dirty="0" smtClean="0"/>
              <a:t>is the color created when a primary and a secondary color are mixed</a:t>
            </a:r>
          </a:p>
          <a:p>
            <a:endParaRPr lang="en-US" dirty="0" smtClean="0"/>
          </a:p>
        </p:txBody>
      </p:sp>
      <p:pic>
        <p:nvPicPr>
          <p:cNvPr id="7" name="Content Placeholder 6" descr="Figure05-0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1599" y="2027237"/>
            <a:ext cx="4031802" cy="4221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8106489" y="5515690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Megan Smith-Creed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Medi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DigitalMedia_Template</Template>
  <TotalTime>1004</TotalTime>
  <Words>1544</Words>
  <Application>Microsoft Office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DigitalMedia_Template</vt:lpstr>
      <vt:lpstr>Chapter 5 </vt:lpstr>
      <vt:lpstr>Lessons</vt:lpstr>
      <vt:lpstr>Learning Outcomes</vt:lpstr>
      <vt:lpstr>The RGB Color Model</vt:lpstr>
      <vt:lpstr>The RGB Color Model (continued)</vt:lpstr>
      <vt:lpstr>The CMYK Color Model</vt:lpstr>
      <vt:lpstr>HSB, HSL, and HSV Color Models</vt:lpstr>
      <vt:lpstr>Selecting the Appropriate Color Model</vt:lpstr>
      <vt:lpstr>The Color Wheel and Basic Color Terminology</vt:lpstr>
      <vt:lpstr>The Color Wheel and Basic Color Terminology (continued)</vt:lpstr>
      <vt:lpstr>The Color Wheel and Basic Color Terminology (continued)</vt:lpstr>
      <vt:lpstr>Color and Its Meaning</vt:lpstr>
      <vt:lpstr>Color Preferences</vt:lpstr>
      <vt:lpstr>Color Themes</vt:lpstr>
      <vt:lpstr>Color Themes (continued)</vt:lpstr>
      <vt:lpstr>Color Themes (continued)</vt:lpstr>
      <vt:lpstr>Web-Safe Colors</vt:lpstr>
      <vt:lpstr>Pantone Matching System</vt:lpstr>
      <vt:lpstr>De-Stressing</vt:lpstr>
      <vt:lpstr>Key Concepts</vt:lpstr>
      <vt:lpstr>Key Concepts (continued)</vt:lpstr>
    </vt:vector>
  </TitlesOfParts>
  <Company>Custom Editorial Productions,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Rose Marie Kuebbing</dc:creator>
  <cp:lastModifiedBy>kevinbechet1</cp:lastModifiedBy>
  <cp:revision>83</cp:revision>
  <dcterms:created xsi:type="dcterms:W3CDTF">2012-02-03T17:33:31Z</dcterms:created>
  <dcterms:modified xsi:type="dcterms:W3CDTF">2013-05-31T09:08:26Z</dcterms:modified>
</cp:coreProperties>
</file>