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75" r:id="rId5"/>
    <p:sldId id="276" r:id="rId6"/>
    <p:sldId id="284" r:id="rId7"/>
    <p:sldId id="277" r:id="rId8"/>
    <p:sldId id="285" r:id="rId9"/>
    <p:sldId id="278" r:id="rId10"/>
    <p:sldId id="288" r:id="rId11"/>
    <p:sldId id="279" r:id="rId12"/>
    <p:sldId id="280" r:id="rId13"/>
    <p:sldId id="286" r:id="rId14"/>
    <p:sldId id="281" r:id="rId15"/>
    <p:sldId id="287" r:id="rId16"/>
    <p:sldId id="282" r:id="rId17"/>
    <p:sldId id="283" r:id="rId18"/>
    <p:sldId id="260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349"/>
    <a:srgbClr val="AD1D35"/>
    <a:srgbClr val="CA185C"/>
    <a:srgbClr val="C2203B"/>
    <a:srgbClr val="D32340"/>
    <a:srgbClr val="DC2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DB486-8EB6-43AD-B110-ED1C4EF480D4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396E-051B-4668-8B5E-C8F622695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kRos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35455" cy="5105400"/>
          </a:xfrm>
          <a:prstGeom prst="rect">
            <a:avLst/>
          </a:prstGeom>
        </p:spPr>
      </p:pic>
      <p:pic>
        <p:nvPicPr>
          <p:cNvPr id="8" name="Picture 7" descr="BookTitleRotat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52955" y="0"/>
            <a:ext cx="109104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696200" y="0"/>
            <a:ext cx="381000" cy="6858000"/>
          </a:xfrm>
          <a:prstGeom prst="rect">
            <a:avLst/>
          </a:prstGeom>
          <a:solidFill>
            <a:srgbClr val="A11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 userDrawn="1">
            <p:ph type="ctrTitle" idx="4294967295" hasCustomPrompt="1"/>
          </p:nvPr>
        </p:nvSpPr>
        <p:spPr>
          <a:xfrm>
            <a:off x="0" y="5105401"/>
            <a:ext cx="7696200" cy="838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en-US" sz="4000" dirty="0" smtClean="0"/>
              <a:t>Chapter #</a:t>
            </a:r>
            <a:endParaRPr lang="en-US" sz="4000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4294967295" hasCustomPrompt="1"/>
          </p:nvPr>
        </p:nvSpPr>
        <p:spPr>
          <a:xfrm>
            <a:off x="0" y="5943600"/>
            <a:ext cx="7696200" cy="914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/>
            </a:lvl1pPr>
          </a:lstStyle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Title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7DE4F8-CA11-4C12-AC1B-BAE27DC5CB52}" type="datetime1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83344C-033F-4B79-BEAD-E97245CB954D}" type="datetime1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BookRosesNarrow.jp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 rot="16200000">
            <a:off x="3638282" y="-3638281"/>
            <a:ext cx="1867437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>
            <a:lvl1pPr>
              <a:defRPr>
                <a:solidFill>
                  <a:srgbClr val="A11349"/>
                </a:solidFill>
              </a:defRPr>
            </a:lvl1pPr>
          </a:lstStyle>
          <a:p>
            <a:pPr algn="l"/>
            <a:r>
              <a:rPr lang="en-US" dirty="0" smtClean="0"/>
              <a:t>Digital Media, 3e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11349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4457700" y="-2781300"/>
            <a:ext cx="228600" cy="9144000"/>
          </a:xfrm>
          <a:prstGeom prst="rect">
            <a:avLst/>
          </a:prstGeom>
          <a:solidFill>
            <a:srgbClr val="A11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47EC7E-7FD3-4345-ADAA-1DDF042BADCF}" type="datetime1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40475"/>
            <a:ext cx="2895600" cy="365125"/>
          </a:xfrm>
        </p:spPr>
        <p:txBody>
          <a:bodyPr/>
          <a:lstStyle/>
          <a:p>
            <a:r>
              <a:rPr lang="en-US" dirty="0" smtClean="0"/>
              <a:t>Digital Media, 3e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304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EBC36B-AF8F-4308-A4D5-3B390E2B1DD3}" type="datetime1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63546F-2898-4F91-A5B9-0AF34C704D74}" type="datetime1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15AF5D-BE6E-4F6E-9E9F-F353F71F035D}" type="datetime1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1C1F05-C43A-4B1D-9144-B1A22BD5BE47}" type="datetime1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 descr="BookRosesNarrow.jpg"/>
          <p:cNvPicPr>
            <a:picLocks noChangeAspect="1"/>
          </p:cNvPicPr>
          <p:nvPr/>
        </p:nvPicPr>
        <p:blipFill>
          <a:blip r:embed="rId13" cstate="print">
            <a:lum bright="70000" contrast="-70000"/>
          </a:blip>
          <a:stretch>
            <a:fillRect/>
          </a:stretch>
        </p:blipFill>
        <p:spPr>
          <a:xfrm rot="16200000">
            <a:off x="3638282" y="-3638281"/>
            <a:ext cx="1867437" cy="9144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11349"/>
                </a:solidFill>
              </a:defRPr>
            </a:lvl1pPr>
          </a:lstStyle>
          <a:p>
            <a:r>
              <a:rPr lang="en-US" dirty="0" smtClean="0"/>
              <a:t>Digital Media, 3e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11349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457700" y="-2781301"/>
            <a:ext cx="228600" cy="9144000"/>
          </a:xfrm>
          <a:prstGeom prst="rect">
            <a:avLst/>
          </a:prstGeom>
          <a:solidFill>
            <a:srgbClr val="A11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4953000"/>
            <a:ext cx="7696200" cy="8382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Chapter 3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638800"/>
            <a:ext cx="7696200" cy="914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Image Files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4" name="Picture 3" descr="BookRo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35455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96200" y="0"/>
            <a:ext cx="381000" cy="6858000"/>
          </a:xfrm>
          <a:prstGeom prst="rect">
            <a:avLst/>
          </a:prstGeom>
          <a:solidFill>
            <a:srgbClr val="A11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ookTitleRota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2955" y="0"/>
            <a:ext cx="1091045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00800"/>
            <a:ext cx="76962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© 2013 </a:t>
            </a:r>
            <a:r>
              <a:rPr lang="en-US" sz="1200" dirty="0" err="1"/>
              <a:t>Cengage</a:t>
            </a:r>
            <a:r>
              <a:rPr lang="en-US" sz="1200" dirty="0"/>
              <a:t>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 Fees</a:t>
            </a:r>
            <a:endParaRPr lang="en-US" dirty="0"/>
          </a:p>
        </p:txBody>
      </p:sp>
      <p:pic>
        <p:nvPicPr>
          <p:cNvPr id="8" name="Content Placeholder 7" descr="ThinkAbout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438400"/>
            <a:ext cx="2628921" cy="1637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505200" y="1905000"/>
            <a:ext cx="51816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1994, CompuServe, the developer of the GIF file format, caused a stir when it announced its intention to require that all commercial software companies using GIF compression in their programs pay licensing fees</a:t>
            </a:r>
          </a:p>
          <a:p>
            <a:r>
              <a:rPr lang="en-US" dirty="0" smtClean="0"/>
              <a:t>Was CompuServe correct in its decision to charge a licensing fee? </a:t>
            </a:r>
          </a:p>
          <a:p>
            <a:r>
              <a:rPr lang="en-US" dirty="0" smtClean="0"/>
              <a:t>Why or why not?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Once a copy of an image has been saved in its native format, you </a:t>
            </a:r>
            <a:r>
              <a:rPr lang="en-US" dirty="0" smtClean="0"/>
              <a:t>can change </a:t>
            </a:r>
            <a:r>
              <a:rPr lang="en-US" dirty="0"/>
              <a:t>to another file </a:t>
            </a:r>
            <a:r>
              <a:rPr lang="en-US" dirty="0" smtClean="0"/>
              <a:t>format</a:t>
            </a:r>
          </a:p>
          <a:p>
            <a:r>
              <a:rPr lang="en-US" dirty="0"/>
              <a:t>Different file formats are appropriate for different </a:t>
            </a:r>
            <a:r>
              <a:rPr lang="en-US" dirty="0" smtClean="0"/>
              <a:t>situations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programs can import only graphics </a:t>
            </a:r>
            <a:r>
              <a:rPr lang="en-US" dirty="0" smtClean="0"/>
              <a:t>with specific file formats 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images look better saved as one </a:t>
            </a:r>
            <a:r>
              <a:rPr lang="en-US" dirty="0" smtClean="0"/>
              <a:t>format rather </a:t>
            </a:r>
            <a:r>
              <a:rPr lang="en-US" dirty="0"/>
              <a:t>than </a:t>
            </a:r>
            <a:r>
              <a:rPr lang="en-US" dirty="0" smtClean="0"/>
              <a:t>another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images need to be small in order to </a:t>
            </a:r>
            <a:r>
              <a:rPr lang="en-US" dirty="0" smtClean="0"/>
              <a:t>load quickly </a:t>
            </a:r>
            <a:r>
              <a:rPr lang="en-US" dirty="0"/>
              <a:t>on the </a:t>
            </a:r>
            <a:r>
              <a:rPr lang="en-US" dirty="0" smtClean="0"/>
              <a:t>Internet</a:t>
            </a:r>
            <a:endParaRPr lang="en-US" sz="20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733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Bandwidth </a:t>
            </a:r>
            <a:r>
              <a:rPr lang="en-US" dirty="0" smtClean="0"/>
              <a:t>is the speed at </a:t>
            </a:r>
            <a:r>
              <a:rPr lang="en-US" dirty="0"/>
              <a:t>which a computer </a:t>
            </a:r>
            <a:r>
              <a:rPr lang="en-US" dirty="0" smtClean="0"/>
              <a:t>can transmit </a:t>
            </a:r>
            <a:r>
              <a:rPr lang="en-US" dirty="0"/>
              <a:t>information along </a:t>
            </a:r>
            <a:r>
              <a:rPr lang="en-US" dirty="0" smtClean="0"/>
              <a:t>a network</a:t>
            </a:r>
            <a:endParaRPr lang="en-US" dirty="0"/>
          </a:p>
          <a:p>
            <a:r>
              <a:rPr lang="en-US" b="1" dirty="0" smtClean="0"/>
              <a:t>Compression </a:t>
            </a:r>
            <a:r>
              <a:rPr lang="en-US" dirty="0" smtClean="0"/>
              <a:t>is the process of </a:t>
            </a:r>
            <a:r>
              <a:rPr lang="en-US" dirty="0"/>
              <a:t>reducing the size of </a:t>
            </a:r>
            <a:r>
              <a:rPr lang="en-US" dirty="0" smtClean="0"/>
              <a:t>the image</a:t>
            </a:r>
          </a:p>
          <a:p>
            <a:pPr lvl="1"/>
            <a:r>
              <a:rPr lang="en-US" i="1" dirty="0" err="1" smtClean="0"/>
              <a:t>Lossy</a:t>
            </a:r>
            <a:r>
              <a:rPr lang="en-US" i="1" dirty="0" smtClean="0"/>
              <a:t> compression </a:t>
            </a:r>
            <a:r>
              <a:rPr lang="en-US" dirty="0" smtClean="0"/>
              <a:t>reduces </a:t>
            </a:r>
            <a:r>
              <a:rPr lang="en-US" dirty="0"/>
              <a:t>the size of an </a:t>
            </a:r>
            <a:r>
              <a:rPr lang="en-US" dirty="0" smtClean="0"/>
              <a:t>image file </a:t>
            </a:r>
            <a:r>
              <a:rPr lang="en-US" dirty="0"/>
              <a:t>by removing </a:t>
            </a:r>
            <a:r>
              <a:rPr lang="en-US" dirty="0" smtClean="0"/>
              <a:t>information that </a:t>
            </a:r>
            <a:r>
              <a:rPr lang="en-US" dirty="0"/>
              <a:t>is not </a:t>
            </a:r>
            <a:r>
              <a:rPr lang="en-US" dirty="0" smtClean="0"/>
              <a:t>essential</a:t>
            </a:r>
          </a:p>
          <a:p>
            <a:pPr lvl="1"/>
            <a:r>
              <a:rPr lang="en-US" i="1" dirty="0" smtClean="0"/>
              <a:t>Lossless compression </a:t>
            </a:r>
            <a:r>
              <a:rPr lang="en-US" dirty="0"/>
              <a:t>does </a:t>
            </a:r>
            <a:r>
              <a:rPr lang="en-US" dirty="0" smtClean="0"/>
              <a:t>not change </a:t>
            </a:r>
            <a:r>
              <a:rPr lang="en-US" dirty="0"/>
              <a:t>any pixel </a:t>
            </a:r>
            <a:r>
              <a:rPr lang="en-US" dirty="0" smtClean="0"/>
              <a:t>data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2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Compression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953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.jpg file format uses </a:t>
            </a:r>
            <a:r>
              <a:rPr lang="en-US" dirty="0" err="1"/>
              <a:t>lossy</a:t>
            </a:r>
            <a:r>
              <a:rPr lang="en-US" dirty="0"/>
              <a:t> compression</a:t>
            </a:r>
          </a:p>
          <a:p>
            <a:r>
              <a:rPr lang="en-US" dirty="0" err="1"/>
              <a:t>Lossy</a:t>
            </a:r>
            <a:r>
              <a:rPr lang="en-US" dirty="0"/>
              <a:t> </a:t>
            </a:r>
            <a:r>
              <a:rPr lang="en-US" dirty="0" smtClean="0"/>
              <a:t>compression deletes </a:t>
            </a:r>
            <a:r>
              <a:rPr lang="en-US" dirty="0"/>
              <a:t>or changes some pixels when </a:t>
            </a:r>
            <a:r>
              <a:rPr lang="en-US" dirty="0" smtClean="0"/>
              <a:t>saving</a:t>
            </a:r>
          </a:p>
          <a:p>
            <a:r>
              <a:rPr lang="en-US" dirty="0"/>
              <a:t>When you save a file as a JPG, you select an image quality </a:t>
            </a:r>
            <a:r>
              <a:rPr lang="en-US" dirty="0" smtClean="0"/>
              <a:t>ranked from </a:t>
            </a:r>
            <a:r>
              <a:rPr lang="en-US" dirty="0"/>
              <a:t>1 to </a:t>
            </a:r>
            <a:r>
              <a:rPr lang="en-US" dirty="0" smtClean="0"/>
              <a:t>12 </a:t>
            </a:r>
          </a:p>
          <a:p>
            <a:pPr lvl="1"/>
            <a:r>
              <a:rPr lang="en-US" dirty="0" smtClean="0"/>
              <a:t>A higher number means a higher quality image and a larger file size</a:t>
            </a:r>
          </a:p>
          <a:p>
            <a:pPr lvl="1"/>
            <a:r>
              <a:rPr lang="en-US" dirty="0" smtClean="0"/>
              <a:t>A lower number means a lower quality image and a smaller file size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2523067"/>
            <a:ext cx="3505200" cy="3115733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9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Bitmap images have visual sizes measured in two </a:t>
            </a:r>
            <a:r>
              <a:rPr lang="en-US" dirty="0" smtClean="0"/>
              <a:t>ways</a:t>
            </a:r>
          </a:p>
          <a:p>
            <a:pPr lvl="1"/>
            <a:r>
              <a:rPr lang="en-US" dirty="0" smtClean="0"/>
              <a:t>The physical size </a:t>
            </a:r>
            <a:r>
              <a:rPr lang="en-US" dirty="0"/>
              <a:t>(such as </a:t>
            </a:r>
            <a:r>
              <a:rPr lang="en-US" dirty="0" smtClean="0"/>
              <a:t>a photograph </a:t>
            </a:r>
            <a:r>
              <a:rPr lang="en-US" dirty="0"/>
              <a:t>printed as a 4 </a:t>
            </a:r>
            <a:r>
              <a:rPr lang="en-US" dirty="0" smtClean="0"/>
              <a:t>× </a:t>
            </a:r>
            <a:r>
              <a:rPr lang="en-US" dirty="0"/>
              <a:t>6-inch image) </a:t>
            </a:r>
            <a:endParaRPr lang="en-US" dirty="0" smtClean="0"/>
          </a:p>
          <a:p>
            <a:pPr lvl="1"/>
            <a:r>
              <a:rPr lang="en-US" dirty="0" smtClean="0"/>
              <a:t>The number of </a:t>
            </a:r>
            <a:r>
              <a:rPr lang="en-US" dirty="0"/>
              <a:t>pixels in each </a:t>
            </a:r>
            <a:r>
              <a:rPr lang="en-US" dirty="0" smtClean="0"/>
              <a:t>inch</a:t>
            </a:r>
          </a:p>
          <a:p>
            <a:r>
              <a:rPr lang="en-US" dirty="0"/>
              <a:t>Physical sizes are also measured in </a:t>
            </a:r>
            <a:r>
              <a:rPr lang="en-US" b="1" dirty="0" smtClean="0"/>
              <a:t>pixel dimension </a:t>
            </a:r>
            <a:r>
              <a:rPr lang="en-US" dirty="0" smtClean="0"/>
              <a:t>(the number </a:t>
            </a:r>
            <a:r>
              <a:rPr lang="en-US" dirty="0"/>
              <a:t>of pixels in a </a:t>
            </a:r>
            <a:r>
              <a:rPr lang="en-US" dirty="0" smtClean="0"/>
              <a:t>row and </a:t>
            </a:r>
            <a:r>
              <a:rPr lang="en-US" dirty="0"/>
              <a:t>column of a raster </a:t>
            </a:r>
            <a:r>
              <a:rPr lang="en-US" dirty="0" smtClean="0"/>
              <a:t>grid)</a:t>
            </a:r>
          </a:p>
          <a:p>
            <a:r>
              <a:rPr lang="en-US" dirty="0"/>
              <a:t>The </a:t>
            </a:r>
            <a:r>
              <a:rPr lang="en-US" b="1" dirty="0"/>
              <a:t>resolution </a:t>
            </a:r>
            <a:r>
              <a:rPr lang="en-US" dirty="0"/>
              <a:t>of an image is </a:t>
            </a:r>
            <a:r>
              <a:rPr lang="en-US" dirty="0" smtClean="0"/>
              <a:t>measured in </a:t>
            </a:r>
            <a:r>
              <a:rPr lang="en-US" dirty="0"/>
              <a:t>pixel density or pixels per inch (</a:t>
            </a:r>
            <a:r>
              <a:rPr lang="en-US" dirty="0" err="1"/>
              <a:t>ppi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Resolution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2859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Image software allows you to manipulate </a:t>
            </a:r>
            <a:r>
              <a:rPr lang="en-US" dirty="0" smtClean="0"/>
              <a:t>images by changing </a:t>
            </a:r>
            <a:r>
              <a:rPr lang="en-US" dirty="0"/>
              <a:t>the physical size as well as the pixel </a:t>
            </a:r>
            <a:r>
              <a:rPr lang="en-US" dirty="0" smtClean="0"/>
              <a:t>density</a:t>
            </a:r>
          </a:p>
          <a:p>
            <a:r>
              <a:rPr lang="en-US" dirty="0" smtClean="0"/>
              <a:t>Physical </a:t>
            </a:r>
            <a:r>
              <a:rPr lang="en-US" dirty="0"/>
              <a:t>size and pixel density work in tandem </a:t>
            </a:r>
            <a:r>
              <a:rPr lang="en-US" dirty="0" smtClean="0"/>
              <a:t>to determine </a:t>
            </a:r>
            <a:r>
              <a:rPr lang="en-US" dirty="0"/>
              <a:t>your final product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76" y="4082066"/>
            <a:ext cx="7766824" cy="2242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416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343400" cy="4419600"/>
          </a:xfrm>
        </p:spPr>
        <p:txBody>
          <a:bodyPr>
            <a:normAutofit fontScale="92500"/>
          </a:bodyPr>
          <a:lstStyle/>
          <a:p>
            <a:r>
              <a:rPr lang="en-US" dirty="0"/>
              <a:t>If you enlarge an image, you must either make the pixels bigger </a:t>
            </a:r>
            <a:r>
              <a:rPr lang="en-US" dirty="0" smtClean="0"/>
              <a:t>or add pixels</a:t>
            </a:r>
          </a:p>
          <a:p>
            <a:r>
              <a:rPr lang="en-US" b="1" dirty="0"/>
              <a:t>R</a:t>
            </a:r>
            <a:r>
              <a:rPr lang="en-US" b="1" dirty="0" smtClean="0"/>
              <a:t>esampling </a:t>
            </a:r>
            <a:r>
              <a:rPr lang="en-US" dirty="0" smtClean="0"/>
              <a:t>is adding or deleting </a:t>
            </a:r>
            <a:r>
              <a:rPr lang="en-US" dirty="0"/>
              <a:t>image pixels </a:t>
            </a:r>
            <a:r>
              <a:rPr lang="en-US" dirty="0" smtClean="0"/>
              <a:t>during the </a:t>
            </a:r>
            <a:r>
              <a:rPr lang="en-US" dirty="0"/>
              <a:t>process of </a:t>
            </a:r>
            <a:r>
              <a:rPr lang="en-US" dirty="0" smtClean="0"/>
              <a:t>resizing</a:t>
            </a:r>
            <a:endParaRPr lang="en-US" dirty="0"/>
          </a:p>
          <a:p>
            <a:r>
              <a:rPr lang="en-US" dirty="0" smtClean="0"/>
              <a:t>Special formulas </a:t>
            </a:r>
            <a:r>
              <a:rPr lang="en-US" dirty="0"/>
              <a:t>are used to determine what colors each new pixel </a:t>
            </a:r>
            <a:r>
              <a:rPr lang="en-US" dirty="0" smtClean="0"/>
              <a:t>should be </a:t>
            </a:r>
            <a:r>
              <a:rPr lang="en-US" dirty="0"/>
              <a:t>based upon the colors around </a:t>
            </a:r>
            <a:r>
              <a:rPr lang="en-US" dirty="0" smtClean="0"/>
              <a:t>it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05025"/>
            <a:ext cx="3810000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8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Resizing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5025"/>
            <a:ext cx="3933825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Aspect ratio </a:t>
            </a:r>
            <a:r>
              <a:rPr lang="en-US" dirty="0" smtClean="0"/>
              <a:t>is the </a:t>
            </a:r>
            <a:r>
              <a:rPr lang="en-US" dirty="0"/>
              <a:t>ratio </a:t>
            </a:r>
            <a:r>
              <a:rPr lang="en-US" dirty="0" smtClean="0"/>
              <a:t>of the </a:t>
            </a:r>
            <a:r>
              <a:rPr lang="en-US" dirty="0"/>
              <a:t>width to the height of </a:t>
            </a:r>
            <a:r>
              <a:rPr lang="en-US" dirty="0" smtClean="0"/>
              <a:t>an image</a:t>
            </a:r>
            <a:endParaRPr lang="en-US" dirty="0"/>
          </a:p>
          <a:p>
            <a:r>
              <a:rPr lang="en-US" dirty="0"/>
              <a:t>If you change one number </a:t>
            </a:r>
            <a:r>
              <a:rPr lang="en-US" dirty="0" smtClean="0"/>
              <a:t>without changing </a:t>
            </a:r>
            <a:r>
              <a:rPr lang="en-US" dirty="0"/>
              <a:t>the other, you will get a distorted </a:t>
            </a:r>
            <a:r>
              <a:rPr lang="en-US" dirty="0" smtClean="0"/>
              <a:t>image</a:t>
            </a:r>
          </a:p>
          <a:p>
            <a:r>
              <a:rPr lang="en-US" dirty="0" smtClean="0"/>
              <a:t>Image software sometimes </a:t>
            </a:r>
            <a:r>
              <a:rPr lang="en-US" dirty="0"/>
              <a:t>allows you to lock the aspect ratio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69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Image </a:t>
            </a:r>
            <a:r>
              <a:rPr lang="en-US" dirty="0"/>
              <a:t>programs can be categorized into two groups: paint programs </a:t>
            </a:r>
            <a:r>
              <a:rPr lang="en-US" dirty="0" smtClean="0"/>
              <a:t>and drawing programs</a:t>
            </a:r>
          </a:p>
          <a:p>
            <a:r>
              <a:rPr lang="en-US" dirty="0" smtClean="0"/>
              <a:t>Paint </a:t>
            </a:r>
            <a:r>
              <a:rPr lang="en-US" dirty="0"/>
              <a:t>programs produce images using pixels. Each pixel consists of a </a:t>
            </a:r>
            <a:r>
              <a:rPr lang="en-US" dirty="0" smtClean="0"/>
              <a:t>specific color</a:t>
            </a:r>
            <a:r>
              <a:rPr lang="en-US" dirty="0"/>
              <a:t>. Images produced by paint programs are called raster </a:t>
            </a:r>
            <a:r>
              <a:rPr lang="en-US" dirty="0" smtClean="0"/>
              <a:t>images or </a:t>
            </a:r>
            <a:r>
              <a:rPr lang="en-US" dirty="0"/>
              <a:t>bitmapped </a:t>
            </a:r>
            <a:r>
              <a:rPr lang="en-US" dirty="0" smtClean="0"/>
              <a:t>images</a:t>
            </a:r>
            <a:endParaRPr lang="en-US" i="1" dirty="0"/>
          </a:p>
          <a:p>
            <a:r>
              <a:rPr lang="en-US" dirty="0" smtClean="0"/>
              <a:t>Drawing </a:t>
            </a:r>
            <a:r>
              <a:rPr lang="en-US" dirty="0"/>
              <a:t>programs use vectors or lines to produce an image. The </a:t>
            </a:r>
            <a:r>
              <a:rPr lang="en-US" dirty="0" smtClean="0"/>
              <a:t>vectors are </a:t>
            </a:r>
            <a:r>
              <a:rPr lang="en-US" dirty="0"/>
              <a:t>created using a series of mathematical points. Images produced </a:t>
            </a:r>
            <a:r>
              <a:rPr lang="en-US" dirty="0" smtClean="0"/>
              <a:t>by drawing </a:t>
            </a:r>
            <a:r>
              <a:rPr lang="en-US" dirty="0"/>
              <a:t>programs are called vector </a:t>
            </a:r>
            <a:r>
              <a:rPr lang="en-US" dirty="0" smtClean="0"/>
              <a:t>images</a:t>
            </a:r>
            <a:endParaRPr lang="en-US" i="1" dirty="0"/>
          </a:p>
          <a:p>
            <a:r>
              <a:rPr lang="en-US" dirty="0" smtClean="0"/>
              <a:t>Extensions </a:t>
            </a:r>
            <a:r>
              <a:rPr lang="en-US" dirty="0"/>
              <a:t>for the most common raster file types are </a:t>
            </a:r>
            <a:r>
              <a:rPr lang="en-US" i="1" dirty="0"/>
              <a:t>.bmp, .</a:t>
            </a:r>
            <a:r>
              <a:rPr lang="en-US" i="1" dirty="0" err="1"/>
              <a:t>tif</a:t>
            </a:r>
            <a:r>
              <a:rPr lang="en-US" i="1" dirty="0"/>
              <a:t>, .gif, .jpg</a:t>
            </a:r>
            <a:r>
              <a:rPr lang="en-US" i="1" dirty="0" smtClean="0"/>
              <a:t>, </a:t>
            </a:r>
            <a:r>
              <a:rPr lang="en-US" dirty="0" smtClean="0"/>
              <a:t>and </a:t>
            </a:r>
            <a:r>
              <a:rPr lang="en-US" i="1" dirty="0"/>
              <a:t>.</a:t>
            </a:r>
            <a:r>
              <a:rPr lang="en-US" i="1" dirty="0" err="1" smtClean="0"/>
              <a:t>png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Concepts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Extensions for the file formats that are typically used for the Web are </a:t>
            </a:r>
            <a:r>
              <a:rPr lang="en-US" i="1" dirty="0"/>
              <a:t>.gif, .jpg, </a:t>
            </a:r>
            <a:r>
              <a:rPr lang="en-US" dirty="0"/>
              <a:t>and </a:t>
            </a:r>
            <a:r>
              <a:rPr lang="en-US" i="1" dirty="0"/>
              <a:t>.</a:t>
            </a:r>
            <a:r>
              <a:rPr lang="en-US" i="1" dirty="0" err="1"/>
              <a:t>png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/>
              <a:t>Extensions </a:t>
            </a:r>
            <a:r>
              <a:rPr lang="en-US" dirty="0"/>
              <a:t>for the most common vector file formats are </a:t>
            </a:r>
            <a:r>
              <a:rPr lang="en-US" i="1" dirty="0"/>
              <a:t>.</a:t>
            </a:r>
            <a:r>
              <a:rPr lang="en-US" i="1" dirty="0" err="1"/>
              <a:t>svg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.</a:t>
            </a:r>
            <a:r>
              <a:rPr lang="en-US" i="1" dirty="0" err="1" smtClean="0"/>
              <a:t>eps</a:t>
            </a:r>
            <a:endParaRPr lang="en-US" i="1" dirty="0"/>
          </a:p>
          <a:p>
            <a:r>
              <a:rPr lang="en-US" dirty="0"/>
              <a:t>Different file formats are appropriate for different situations</a:t>
            </a:r>
            <a:r>
              <a:rPr lang="en-US" dirty="0" smtClean="0"/>
              <a:t>.</a:t>
            </a:r>
            <a:endParaRPr lang="en-US" i="1" dirty="0"/>
          </a:p>
          <a:p>
            <a:r>
              <a:rPr lang="en-US" dirty="0"/>
              <a:t>JPG image file sizes are reduced using a </a:t>
            </a:r>
            <a:r>
              <a:rPr lang="en-US" dirty="0" err="1"/>
              <a:t>lossy</a:t>
            </a:r>
            <a:r>
              <a:rPr lang="en-US" dirty="0"/>
              <a:t> compression algorithm that removes unnecessary pixels. GIF, PNG, and TIF use a lossless </a:t>
            </a:r>
            <a:r>
              <a:rPr lang="en-US" dirty="0" smtClean="0"/>
              <a:t>compression</a:t>
            </a:r>
            <a:endParaRPr lang="en-US" i="1" dirty="0"/>
          </a:p>
          <a:p>
            <a:r>
              <a:rPr lang="en-US" dirty="0"/>
              <a:t>Resolution and pixel density help determine the size of a </a:t>
            </a:r>
            <a:r>
              <a:rPr lang="en-US" dirty="0" smtClean="0"/>
              <a:t>file</a:t>
            </a:r>
            <a:endParaRPr lang="en-US" i="1" dirty="0"/>
          </a:p>
          <a:p>
            <a:r>
              <a:rPr lang="en-US" dirty="0"/>
              <a:t>Resizing is best done maintaining the aspect </a:t>
            </a:r>
            <a:r>
              <a:rPr lang="en-US" dirty="0" smtClean="0"/>
              <a:t>ratio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A11349"/>
                </a:solidFill>
              </a:rPr>
              <a:t>Digital Media, 3e</a:t>
            </a:r>
            <a:endParaRPr lang="en-US" dirty="0">
              <a:solidFill>
                <a:srgbClr val="A113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>
                <a:solidFill>
                  <a:srgbClr val="A11349"/>
                </a:solidFill>
              </a:rPr>
              <a:pPr/>
              <a:t>2</a:t>
            </a:fld>
            <a:endParaRPr lang="en-US" dirty="0">
              <a:solidFill>
                <a:srgbClr val="A1134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4457700" y="-2781300"/>
            <a:ext cx="228600" cy="9144000"/>
          </a:xfrm>
          <a:prstGeom prst="rect">
            <a:avLst/>
          </a:prstGeom>
          <a:solidFill>
            <a:srgbClr val="A11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292350" algn="l"/>
              </a:tabLst>
            </a:pPr>
            <a:r>
              <a:rPr lang="en-US" b="1" dirty="0" smtClean="0"/>
              <a:t>Lesson 3.1: </a:t>
            </a:r>
            <a:r>
              <a:rPr lang="en-US" dirty="0"/>
              <a:t>Distinguishing </a:t>
            </a:r>
            <a:r>
              <a:rPr lang="en-US" dirty="0" smtClean="0"/>
              <a:t>Between Graphic</a:t>
            </a:r>
            <a:br>
              <a:rPr lang="en-US" dirty="0" smtClean="0"/>
            </a:br>
            <a:r>
              <a:rPr lang="en-US" dirty="0" smtClean="0"/>
              <a:t>	Programs</a:t>
            </a:r>
            <a:endParaRPr lang="en-US" dirty="0"/>
          </a:p>
          <a:p>
            <a:r>
              <a:rPr lang="en-US" b="1" dirty="0" smtClean="0"/>
              <a:t>Lesson 3.2: </a:t>
            </a:r>
            <a:r>
              <a:rPr lang="en-US" dirty="0"/>
              <a:t>Determining Image </a:t>
            </a:r>
            <a:r>
              <a:rPr lang="en-US" dirty="0" smtClean="0"/>
              <a:t>File Formats</a:t>
            </a:r>
            <a:endParaRPr lang="en-US" dirty="0"/>
          </a:p>
          <a:p>
            <a:r>
              <a:rPr lang="en-US" b="1" dirty="0" smtClean="0"/>
              <a:t>Lesson 3.3: </a:t>
            </a:r>
            <a:r>
              <a:rPr lang="en-US" dirty="0"/>
              <a:t>Managing Image Sizes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146175" algn="l"/>
              </a:tabLst>
            </a:pPr>
            <a:r>
              <a:rPr lang="en-US" b="1" dirty="0" smtClean="0"/>
              <a:t>3.1: 	</a:t>
            </a:r>
            <a:r>
              <a:rPr lang="en-US" dirty="0" smtClean="0"/>
              <a:t>Convey </a:t>
            </a:r>
            <a:r>
              <a:rPr lang="en-US" dirty="0"/>
              <a:t>the difference </a:t>
            </a:r>
            <a:r>
              <a:rPr lang="en-US" dirty="0" smtClean="0"/>
              <a:t>between painting</a:t>
            </a:r>
            <a:br>
              <a:rPr lang="en-US" dirty="0" smtClean="0"/>
            </a:br>
            <a:r>
              <a:rPr lang="en-US" dirty="0" smtClean="0"/>
              <a:t>	and </a:t>
            </a:r>
            <a:r>
              <a:rPr lang="en-US" dirty="0"/>
              <a:t>drawing </a:t>
            </a:r>
            <a:r>
              <a:rPr lang="en-US" dirty="0" smtClean="0"/>
              <a:t>programs</a:t>
            </a:r>
          </a:p>
          <a:p>
            <a:pPr>
              <a:tabLst>
                <a:tab pos="1146175" algn="l"/>
              </a:tabLst>
            </a:pPr>
            <a:r>
              <a:rPr lang="en-US" b="1" dirty="0" smtClean="0"/>
              <a:t>3.2: 	</a:t>
            </a:r>
            <a:r>
              <a:rPr lang="en-US" dirty="0" smtClean="0"/>
              <a:t>Demonstrate </a:t>
            </a:r>
            <a:r>
              <a:rPr lang="en-US" dirty="0"/>
              <a:t>an </a:t>
            </a:r>
            <a:r>
              <a:rPr lang="en-US" dirty="0" smtClean="0"/>
              <a:t>understanding of file</a:t>
            </a:r>
            <a:br>
              <a:rPr lang="en-US" dirty="0" smtClean="0"/>
            </a:br>
            <a:r>
              <a:rPr lang="en-US" dirty="0" smtClean="0"/>
              <a:t>	extensions </a:t>
            </a:r>
            <a:r>
              <a:rPr lang="en-US" dirty="0"/>
              <a:t>and file </a:t>
            </a:r>
            <a:r>
              <a:rPr lang="en-US" dirty="0" smtClean="0"/>
              <a:t>types</a:t>
            </a:r>
            <a:endParaRPr lang="en-US" dirty="0"/>
          </a:p>
          <a:p>
            <a:pPr>
              <a:tabLst>
                <a:tab pos="1146175" algn="l"/>
              </a:tabLst>
            </a:pPr>
            <a:r>
              <a:rPr lang="en-US" b="1" dirty="0" smtClean="0"/>
              <a:t>3.3</a:t>
            </a:r>
            <a:r>
              <a:rPr lang="en-US" b="1" smtClean="0"/>
              <a:t>: 	</a:t>
            </a:r>
            <a:r>
              <a:rPr lang="en-US" smtClean="0"/>
              <a:t>Recognize </a:t>
            </a:r>
            <a:r>
              <a:rPr lang="en-US" dirty="0"/>
              <a:t>the role </a:t>
            </a:r>
            <a:r>
              <a:rPr lang="en-US" dirty="0" smtClean="0"/>
              <a:t>that </a:t>
            </a:r>
            <a:r>
              <a:rPr lang="en-US" smtClean="0"/>
              <a:t>compression,</a:t>
            </a:r>
            <a:br>
              <a:rPr lang="en-US" smtClean="0"/>
            </a:br>
            <a:r>
              <a:rPr lang="en-US" smtClean="0"/>
              <a:t>	interlacing</a:t>
            </a:r>
            <a:r>
              <a:rPr lang="en-US" dirty="0"/>
              <a:t>, encoding</a:t>
            </a:r>
            <a:r>
              <a:rPr lang="en-US" dirty="0" smtClean="0"/>
              <a:t>, and </a:t>
            </a:r>
            <a:r>
              <a:rPr lang="en-US"/>
              <a:t>resolution </a:t>
            </a:r>
            <a:r>
              <a:rPr lang="en-US" smtClean="0"/>
              <a:t>play</a:t>
            </a:r>
            <a:br>
              <a:rPr lang="en-US" smtClean="0"/>
            </a:br>
            <a:r>
              <a:rPr lang="en-US" smtClean="0"/>
              <a:t>	in </a:t>
            </a:r>
            <a:r>
              <a:rPr lang="en-US" dirty="0"/>
              <a:t>file sizes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Distinguishing Between </a:t>
            </a:r>
            <a:br>
              <a:rPr lang="en-US" dirty="0" smtClean="0"/>
            </a:br>
            <a:r>
              <a:rPr lang="en-US" dirty="0" smtClean="0"/>
              <a:t>Graphic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196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Paint programs </a:t>
            </a:r>
            <a:r>
              <a:rPr lang="en-US" dirty="0"/>
              <a:t>create images by using pixels</a:t>
            </a:r>
            <a:r>
              <a:rPr lang="en-US" b="1" dirty="0"/>
              <a:t> </a:t>
            </a:r>
            <a:r>
              <a:rPr lang="en-US" dirty="0"/>
              <a:t>(or </a:t>
            </a:r>
            <a:r>
              <a:rPr lang="en-US" i="1" dirty="0"/>
              <a:t>picture elements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pixel</a:t>
            </a:r>
            <a:r>
              <a:rPr lang="en-US" dirty="0" smtClean="0"/>
              <a:t> is a specific color </a:t>
            </a:r>
            <a:r>
              <a:rPr lang="en-US" dirty="0"/>
              <a:t>at a specific location </a:t>
            </a:r>
            <a:r>
              <a:rPr lang="en-US" dirty="0" smtClean="0"/>
              <a:t>in a </a:t>
            </a:r>
            <a:r>
              <a:rPr lang="en-US" dirty="0"/>
              <a:t>matrix or grid. A </a:t>
            </a:r>
            <a:r>
              <a:rPr lang="en-US" dirty="0" smtClean="0"/>
              <a:t>collection of </a:t>
            </a:r>
            <a:r>
              <a:rPr lang="en-US" dirty="0"/>
              <a:t>pixels produces an </a:t>
            </a:r>
            <a:r>
              <a:rPr lang="en-US" dirty="0" smtClean="0"/>
              <a:t>image on </a:t>
            </a:r>
            <a:r>
              <a:rPr lang="en-US" dirty="0"/>
              <a:t>a computer screen or </a:t>
            </a:r>
            <a:r>
              <a:rPr lang="en-US" dirty="0" smtClean="0"/>
              <a:t>on a </a:t>
            </a:r>
            <a:r>
              <a:rPr lang="en-US" dirty="0"/>
              <a:t>printed page</a:t>
            </a:r>
            <a:r>
              <a:rPr lang="en-US" dirty="0" smtClean="0"/>
              <a:t>.</a:t>
            </a:r>
          </a:p>
          <a:p>
            <a:r>
              <a:rPr lang="en-US" b="1" dirty="0"/>
              <a:t>Drawing programs </a:t>
            </a:r>
            <a:r>
              <a:rPr lang="en-US" dirty="0"/>
              <a:t>use vectors, or lines, to produce an </a:t>
            </a:r>
            <a:r>
              <a:rPr lang="en-US" dirty="0" smtClean="0"/>
              <a:t>image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1981200"/>
            <a:ext cx="33147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8162"/>
            <a:ext cx="2339795" cy="205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560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Raster-Based Paint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4196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Paint programs create images by assigning each pixel to a point on </a:t>
            </a:r>
            <a:r>
              <a:rPr lang="en-US" dirty="0" smtClean="0"/>
              <a:t>a grid </a:t>
            </a:r>
            <a:r>
              <a:rPr lang="en-US" dirty="0"/>
              <a:t>of </a:t>
            </a:r>
            <a:r>
              <a:rPr lang="en-US" i="1" dirty="0"/>
              <a:t>x </a:t>
            </a:r>
            <a:r>
              <a:rPr lang="en-US" dirty="0"/>
              <a:t>and </a:t>
            </a:r>
            <a:r>
              <a:rPr lang="en-US" i="1" dirty="0"/>
              <a:t>y </a:t>
            </a:r>
            <a:r>
              <a:rPr lang="en-US" dirty="0" smtClean="0"/>
              <a:t>coordinates called </a:t>
            </a:r>
            <a:r>
              <a:rPr lang="en-US" dirty="0"/>
              <a:t>a </a:t>
            </a:r>
            <a:r>
              <a:rPr lang="en-US" dirty="0" smtClean="0"/>
              <a:t>raster</a:t>
            </a:r>
          </a:p>
          <a:p>
            <a:r>
              <a:rPr lang="en-US" dirty="0" smtClean="0"/>
              <a:t>Images created using </a:t>
            </a:r>
            <a:r>
              <a:rPr lang="en-US" dirty="0"/>
              <a:t>this grid are </a:t>
            </a:r>
            <a:r>
              <a:rPr lang="en-US" dirty="0" smtClean="0"/>
              <a:t>referred </a:t>
            </a:r>
            <a:r>
              <a:rPr lang="en-US" dirty="0"/>
              <a:t>to as raster </a:t>
            </a:r>
            <a:r>
              <a:rPr lang="en-US" dirty="0" smtClean="0"/>
              <a:t>images, raster graphics, or bitmaps</a:t>
            </a:r>
          </a:p>
          <a:p>
            <a:r>
              <a:rPr lang="en-US" dirty="0"/>
              <a:t>E</a:t>
            </a:r>
            <a:r>
              <a:rPr lang="en-US" dirty="0" smtClean="0"/>
              <a:t>nlarging </a:t>
            </a:r>
            <a:r>
              <a:rPr lang="en-US" dirty="0"/>
              <a:t>raster images can result </a:t>
            </a:r>
            <a:r>
              <a:rPr lang="en-US" dirty="0" smtClean="0"/>
              <a:t>in </a:t>
            </a:r>
            <a:r>
              <a:rPr lang="en-US" dirty="0" err="1" smtClean="0"/>
              <a:t>pixelation</a:t>
            </a:r>
            <a:r>
              <a:rPr lang="en-US" dirty="0"/>
              <a:t>, or </a:t>
            </a:r>
            <a:r>
              <a:rPr lang="en-US" dirty="0" err="1"/>
              <a:t>jaggies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Reducing </a:t>
            </a:r>
            <a:r>
              <a:rPr lang="en-US" dirty="0"/>
              <a:t>images can </a:t>
            </a:r>
            <a:r>
              <a:rPr lang="en-US" dirty="0" smtClean="0"/>
              <a:t>produce </a:t>
            </a:r>
            <a:r>
              <a:rPr lang="en-US" dirty="0"/>
              <a:t>images that lose </a:t>
            </a:r>
            <a:r>
              <a:rPr lang="en-US" dirty="0" smtClean="0"/>
              <a:t>sharpness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3581400" cy="3733800"/>
          </a:xfrm>
          <a:prstGeom prst="rect">
            <a:avLst/>
          </a:prstGeom>
          <a:ln w="28575"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01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Raster-Based Paint Programs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/>
              <a:t>Many software programs are available to create and manage </a:t>
            </a:r>
            <a:r>
              <a:rPr lang="en-US" dirty="0" smtClean="0"/>
              <a:t>raster images</a:t>
            </a:r>
          </a:p>
          <a:p>
            <a:pPr lvl="1"/>
            <a:r>
              <a:rPr lang="en-US" dirty="0"/>
              <a:t>The most widely used program in the </a:t>
            </a:r>
            <a:r>
              <a:rPr lang="en-US" dirty="0" smtClean="0"/>
              <a:t>professional world </a:t>
            </a:r>
            <a:r>
              <a:rPr lang="en-US" dirty="0"/>
              <a:t>is Adobe </a:t>
            </a:r>
            <a:r>
              <a:rPr lang="en-US" dirty="0" smtClean="0"/>
              <a:t>Photoshop</a:t>
            </a:r>
          </a:p>
          <a:p>
            <a:pPr lvl="1"/>
            <a:r>
              <a:rPr lang="en-US" dirty="0" smtClean="0"/>
              <a:t>Microsoft Paint is </a:t>
            </a:r>
            <a:r>
              <a:rPr lang="en-US" dirty="0"/>
              <a:t>provided with the operating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Corel Paint Shop </a:t>
            </a:r>
            <a:r>
              <a:rPr lang="en-US" dirty="0" smtClean="0"/>
              <a:t>Pro is a </a:t>
            </a:r>
            <a:r>
              <a:rPr lang="en-US" dirty="0"/>
              <a:t>stand-alone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GIMP (</a:t>
            </a:r>
            <a:r>
              <a:rPr lang="en-US" dirty="0" smtClean="0"/>
              <a:t>GNU Image </a:t>
            </a:r>
            <a:r>
              <a:rPr lang="en-US" dirty="0"/>
              <a:t>Management Program</a:t>
            </a:r>
            <a:r>
              <a:rPr lang="en-US" dirty="0" smtClean="0"/>
              <a:t>) is </a:t>
            </a:r>
            <a:r>
              <a:rPr lang="en-US" dirty="0"/>
              <a:t>open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Cloud </a:t>
            </a:r>
            <a:r>
              <a:rPr lang="en-US" dirty="0"/>
              <a:t>computing </a:t>
            </a:r>
            <a:r>
              <a:rPr lang="en-US" dirty="0" smtClean="0"/>
              <a:t>offers access to </a:t>
            </a:r>
            <a:r>
              <a:rPr lang="en-US" dirty="0"/>
              <a:t>imaging software through the </a:t>
            </a:r>
            <a:r>
              <a:rPr lang="en-US" dirty="0" smtClean="0"/>
              <a:t>Internet (i.e., Picasa and Flickr)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2"/>
            <a:endParaRPr lang="en-US" sz="16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Non-native Raster File Types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369323"/>
              </p:ext>
            </p:extLst>
          </p:nvPr>
        </p:nvGraphicFramePr>
        <p:xfrm>
          <a:off x="914400" y="1950720"/>
          <a:ext cx="7391400" cy="4526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5943600"/>
              </a:tblGrid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BMP</a:t>
                      </a:r>
                    </a:p>
                    <a:p>
                      <a:r>
                        <a:rPr lang="en-US" sz="1800" dirty="0" smtClean="0"/>
                        <a:t>(bitmap)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Usually placed in word processing documents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 sizes are often quite large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Usually limited to 256 colors because they are created without using any compression</a:t>
                      </a:r>
                      <a:endParaRPr lang="en-US" sz="1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JPG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Joint Photographic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Experts Group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up to 16 million colors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Reproduce the quality, color, and detail found in photographs or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graphics using blends and gradients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digital cameras save photographs as JPGs 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JPGs are the most common non-native raster file format in use today</a:t>
                      </a:r>
                      <a:endParaRPr lang="en-US" sz="1600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GIF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Graphics Interchange Format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Compressed and use only 256 colors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 sizes are quite small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line drawings, images with transparent backgrounds, and animated figures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and work on many platforms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commonly used in Web page design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3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Non-native Raster File </a:t>
            </a:r>
            <a:r>
              <a:rPr lang="en-US" dirty="0" smtClean="0"/>
              <a:t>Types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647423"/>
              </p:ext>
            </p:extLst>
          </p:nvPr>
        </p:nvGraphicFramePr>
        <p:xfrm>
          <a:off x="914400" y="2133600"/>
          <a:ext cx="7315200" cy="2870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4978"/>
                <a:gridCol w="587022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TIF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Tagged Image File Format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bitmap file type that works well in all environments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Files are quite large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Can show 16 million colors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Are often used in print documents.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digital cameras can save photographs in TIFF format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PNG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(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Portable Network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Graphics)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Retains 16 million colors and supports transparency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becoming more common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Often used to replace GIF files partly because of the increase in available colors while remaining a small file size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8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Non-native Vector File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1905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most common native vector file format is AI (from </a:t>
            </a:r>
            <a:r>
              <a:rPr lang="en-US" dirty="0" smtClean="0"/>
              <a:t>Adobe Illustrator)</a:t>
            </a:r>
          </a:p>
          <a:p>
            <a:r>
              <a:rPr lang="en-US" dirty="0" smtClean="0"/>
              <a:t>These </a:t>
            </a:r>
            <a:r>
              <a:rPr lang="en-US" dirty="0"/>
              <a:t>file may be converted to a PDF, EPS, or SVG </a:t>
            </a:r>
            <a:r>
              <a:rPr lang="en-US" dirty="0" smtClean="0"/>
              <a:t>depending upon </a:t>
            </a:r>
            <a:r>
              <a:rPr lang="en-US" dirty="0"/>
              <a:t>the intended </a:t>
            </a:r>
            <a:r>
              <a:rPr lang="en-US" dirty="0" smtClean="0"/>
              <a:t>output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Digital Media, 3e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423033"/>
              </p:ext>
            </p:extLst>
          </p:nvPr>
        </p:nvGraphicFramePr>
        <p:xfrm>
          <a:off x="457200" y="3733800"/>
          <a:ext cx="8229600" cy="2473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678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File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EPS</a:t>
                      </a:r>
                      <a:br>
                        <a:rPr lang="en-US" sz="1800" dirty="0" smtClean="0"/>
                      </a:b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Encapsulated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PostSript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general purpose vector file format that has both the vector image data and a screen preview in the same file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commonly used for printing purposes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SVG</a:t>
                      </a:r>
                      <a:br>
                        <a:rPr lang="en-US" sz="1800" dirty="0" smtClean="0"/>
                      </a:b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Scalable Vector Graphics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SVG software is an example of an open source image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vector graphic format designed specifically for use on the Web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Created using HTML code</a:t>
                      </a:r>
                    </a:p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popular choice for mobile devices because of its small file size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149391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Media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DigitalMedia_Template</Template>
  <TotalTime>600</TotalTime>
  <Words>1241</Words>
  <Application>Microsoft Office PowerPoint</Application>
  <PresentationFormat>On-screen Show (4:3)</PresentationFormat>
  <Paragraphs>170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DigitalMedia_Template</vt:lpstr>
      <vt:lpstr>Chapter 3 </vt:lpstr>
      <vt:lpstr>Lessons</vt:lpstr>
      <vt:lpstr>Learning Outcomes</vt:lpstr>
      <vt:lpstr>Distinguishing Between  Graphic Programs</vt:lpstr>
      <vt:lpstr>Raster-Based Paint Programs</vt:lpstr>
      <vt:lpstr>Raster-Based Paint Programs</vt:lpstr>
      <vt:lpstr>Non-native Raster File Types</vt:lpstr>
      <vt:lpstr>Non-native Raster File Types (continued)</vt:lpstr>
      <vt:lpstr>Non-native Vector File Types</vt:lpstr>
      <vt:lpstr>Licensing Fees</vt:lpstr>
      <vt:lpstr>Format Conversion</vt:lpstr>
      <vt:lpstr>Compression</vt:lpstr>
      <vt:lpstr>Compression (continued)</vt:lpstr>
      <vt:lpstr>Resolution</vt:lpstr>
      <vt:lpstr>Resolution (continued)</vt:lpstr>
      <vt:lpstr>Resampling</vt:lpstr>
      <vt:lpstr>Resizing</vt:lpstr>
      <vt:lpstr>Key Concepts</vt:lpstr>
      <vt:lpstr>Key Concepts (continued)</vt:lpstr>
    </vt:vector>
  </TitlesOfParts>
  <Company>Custom Editorial Productions,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Rose Marie Kuebbing</dc:creator>
  <cp:lastModifiedBy>kevinbechet1</cp:lastModifiedBy>
  <cp:revision>39</cp:revision>
  <dcterms:created xsi:type="dcterms:W3CDTF">2012-02-03T17:33:31Z</dcterms:created>
  <dcterms:modified xsi:type="dcterms:W3CDTF">2013-05-31T09:06:58Z</dcterms:modified>
</cp:coreProperties>
</file>