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330" r:id="rId5"/>
    <p:sldId id="331" r:id="rId6"/>
    <p:sldId id="332" r:id="rId7"/>
    <p:sldId id="333" r:id="rId8"/>
    <p:sldId id="335" r:id="rId9"/>
    <p:sldId id="334" r:id="rId10"/>
    <p:sldId id="336" r:id="rId11"/>
    <p:sldId id="337" r:id="rId12"/>
    <p:sldId id="338" r:id="rId13"/>
    <p:sldId id="339" r:id="rId14"/>
    <p:sldId id="329" r:id="rId15"/>
    <p:sldId id="340" r:id="rId16"/>
    <p:sldId id="341" r:id="rId17"/>
    <p:sldId id="342" r:id="rId18"/>
    <p:sldId id="34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1349"/>
    <a:srgbClr val="AD1D35"/>
    <a:srgbClr val="CA185C"/>
    <a:srgbClr val="C2203B"/>
    <a:srgbClr val="D32340"/>
    <a:srgbClr val="DC2C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586" autoAdjust="0"/>
  </p:normalViewPr>
  <p:slideViewPr>
    <p:cSldViewPr>
      <p:cViewPr varScale="1">
        <p:scale>
          <a:sx n="87" d="100"/>
          <a:sy n="87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DB486-8EB6-43AD-B110-ED1C4EF480D4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396E-051B-4668-8B5E-C8F622695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7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okRos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pic>
        <p:nvPicPr>
          <p:cNvPr id="8" name="Picture 7" descr="BookTitleRotated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 userDrawn="1">
            <p:ph type="ctrTitle" idx="4294967295" hasCustomPrompt="1"/>
          </p:nvPr>
        </p:nvSpPr>
        <p:spPr>
          <a:xfrm>
            <a:off x="0" y="5105401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l"/>
            <a:r>
              <a:rPr lang="en-US" sz="4000" dirty="0" smtClean="0"/>
              <a:t>Chapter #</a:t>
            </a:r>
            <a:endParaRPr lang="en-US" sz="4000" dirty="0"/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4294967295" hasCustomPrompt="1"/>
          </p:nvPr>
        </p:nvSpPr>
        <p:spPr>
          <a:xfrm>
            <a:off x="0" y="59436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>
            <a:lvl1pPr>
              <a:defRPr/>
            </a:lvl1pPr>
          </a:lstStyle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Title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7DE4F8-CA11-4C12-AC1B-BAE27DC5CB52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83344C-033F-4B79-BEAD-E97245CB954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47EC7E-7FD3-4345-ADAA-1DDF042BADCF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40475"/>
            <a:ext cx="2895600" cy="365125"/>
          </a:xfrm>
        </p:spPr>
        <p:txBody>
          <a:bodyPr/>
          <a:lstStyle/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304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381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EBC36B-AF8F-4308-A4D5-3B390E2B1DD3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63546F-2898-4F91-A5B9-0AF34C704D74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15AF5D-BE6E-4F6E-9E9F-F353F71F035D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1C1F05-C43A-4B1D-9144-B1A22BD5BE47}" type="datetime1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 descr="BookRosesNarrow.jpg"/>
          <p:cNvPicPr>
            <a:picLocks noChangeAspect="1"/>
          </p:cNvPicPr>
          <p:nvPr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 rot="16200000">
            <a:off x="3638282" y="-3638281"/>
            <a:ext cx="1867437" cy="914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11349"/>
                </a:solidFill>
              </a:defRPr>
            </a:lvl1pPr>
          </a:lstStyle>
          <a:p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11349"/>
                </a:solidFill>
              </a:defRPr>
            </a:lvl1pPr>
          </a:lstStyle>
          <a:p>
            <a:fld id="{16D19248-580C-49C8-8C19-F6EA2DA1F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4457700" y="-2781301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953000"/>
            <a:ext cx="7696200" cy="8382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Chapter 19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638800"/>
            <a:ext cx="7696200" cy="9144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Presentation Design</a:t>
            </a:r>
            <a:endParaRPr lang="en-US" sz="4000" dirty="0">
              <a:solidFill>
                <a:srgbClr val="FFC000"/>
              </a:solidFill>
            </a:endParaRPr>
          </a:p>
        </p:txBody>
      </p:sp>
      <p:pic>
        <p:nvPicPr>
          <p:cNvPr id="4" name="Picture 3" descr="Book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35455" cy="5105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696200" y="0"/>
            <a:ext cx="381000" cy="6858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BookTitleRot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2955" y="0"/>
            <a:ext cx="109104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00800"/>
            <a:ext cx="76962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© 2013 </a:t>
            </a:r>
            <a:r>
              <a:rPr lang="en-US" sz="1200" dirty="0" err="1"/>
              <a:t>Cengage</a:t>
            </a:r>
            <a:r>
              <a:rPr lang="en-US" sz="1200" dirty="0"/>
              <a:t> Learning. All Rights Reserved. May not be scanned, copied or duplicated, or posted to a publicly accessible website, in whole or in part.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953000" cy="42211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Color schemes </a:t>
            </a:r>
            <a:r>
              <a:rPr lang="en-US" dirty="0" smtClean="0"/>
              <a:t>are a series of choices that assigns to each slide the same color of background, title, and bulleted list</a:t>
            </a:r>
          </a:p>
          <a:p>
            <a:r>
              <a:rPr lang="en-US" dirty="0" smtClean="0"/>
              <a:t>Schemes can be modified</a:t>
            </a:r>
          </a:p>
          <a:p>
            <a:r>
              <a:rPr lang="en-US" dirty="0" smtClean="0"/>
              <a:t>Keep basic color guidelines in mind</a:t>
            </a:r>
          </a:p>
          <a:p>
            <a:pPr lvl="1"/>
            <a:r>
              <a:rPr lang="en-US" dirty="0" smtClean="0"/>
              <a:t>Complementary colors for contrast</a:t>
            </a:r>
          </a:p>
          <a:p>
            <a:pPr lvl="1"/>
            <a:r>
              <a:rPr lang="en-US" dirty="0" smtClean="0"/>
              <a:t>Analogous colors to produce a feeling of harmony</a:t>
            </a:r>
            <a:endParaRPr lang="en-US" dirty="0"/>
          </a:p>
        </p:txBody>
      </p:sp>
      <p:pic>
        <p:nvPicPr>
          <p:cNvPr id="8" name="Content Placeholder 7" descr="Figure19-0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21430" y="2731957"/>
            <a:ext cx="3341570" cy="26020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background</a:t>
            </a:r>
            <a:r>
              <a:rPr lang="en-US" dirty="0" smtClean="0"/>
              <a:t> is the “paper” on which a presentation will be seen by the audience</a:t>
            </a:r>
          </a:p>
          <a:p>
            <a:r>
              <a:rPr lang="en-US" dirty="0" smtClean="0"/>
              <a:t>Can consist of a single color, graduated colors, colored textures, or a photograph</a:t>
            </a:r>
          </a:p>
          <a:p>
            <a:r>
              <a:rPr lang="en-US" dirty="0" smtClean="0"/>
              <a:t>Should not be so overwhelming that the words or the message are drowned out.</a:t>
            </a:r>
          </a:p>
          <a:p>
            <a:r>
              <a:rPr lang="en-US" dirty="0" smtClean="0"/>
              <a:t>Use a subtle background that supports the message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Styling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Text styling is the most important design decision when creating a presentation</a:t>
            </a:r>
          </a:p>
          <a:p>
            <a:r>
              <a:rPr lang="en-US" dirty="0" smtClean="0"/>
              <a:t>PowerPoint scales the font size based on the amount of text on a page</a:t>
            </a:r>
          </a:p>
          <a:p>
            <a:r>
              <a:rPr lang="en-US" dirty="0" smtClean="0"/>
              <a:t>Choose your font for readability rather than for style</a:t>
            </a:r>
          </a:p>
          <a:p>
            <a:r>
              <a:rPr lang="en-US" dirty="0" smtClean="0"/>
              <a:t>Text enhancements, such as italics and bold, should be used on a limited basis</a:t>
            </a:r>
          </a:p>
          <a:p>
            <a:r>
              <a:rPr lang="en-US" dirty="0" smtClean="0"/>
              <a:t>Underlining, embossing, and shadowing are difficult to read on screen and should be avoided</a:t>
            </a:r>
          </a:p>
          <a:p>
            <a:r>
              <a:rPr lang="en-US" dirty="0" smtClean="0"/>
              <a:t>WordArt is actually a graphic and should be treated just as you would an image; only use if it enhances the message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Bullets</a:t>
            </a:r>
            <a:endParaRPr lang="en-US" dirty="0"/>
          </a:p>
        </p:txBody>
      </p:sp>
      <p:pic>
        <p:nvPicPr>
          <p:cNvPr id="7" name="Content Placeholder 6" descr="Figure19-1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450982"/>
            <a:ext cx="4038600" cy="3129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Bullets are used to draw attention to individual points</a:t>
            </a:r>
          </a:p>
          <a:p>
            <a:r>
              <a:rPr lang="en-US" dirty="0" smtClean="0"/>
              <a:t>Bullets can be standard round dots or more decorative special shapes</a:t>
            </a:r>
          </a:p>
          <a:p>
            <a:r>
              <a:rPr lang="en-US" dirty="0" smtClean="0"/>
              <a:t>Do not let the unusual nature of your bullets detract from the message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Minute Counts</a:t>
            </a:r>
            <a:endParaRPr lang="en-US" dirty="0"/>
          </a:p>
        </p:txBody>
      </p:sp>
      <p:pic>
        <p:nvPicPr>
          <p:cNvPr id="8" name="Content Placeholder 7" descr="ThinkAboutI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309893"/>
            <a:ext cx="2286000" cy="1423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276600" y="1905000"/>
            <a:ext cx="54102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have an obligation to provide value for the time your audience invests in your presentation</a:t>
            </a:r>
          </a:p>
          <a:p>
            <a:pPr lvl="1"/>
            <a:r>
              <a:rPr lang="en-US" dirty="0" smtClean="0"/>
              <a:t>Means you need to design slides the audience can see easily and understand quickly</a:t>
            </a:r>
          </a:p>
          <a:p>
            <a:pPr lvl="1"/>
            <a:r>
              <a:rPr lang="en-US" dirty="0" smtClean="0"/>
              <a:t>Means you must spend your preparation time wisely so that each minute offers your audience useful or important information</a:t>
            </a:r>
          </a:p>
          <a:p>
            <a:r>
              <a:rPr lang="en-US" dirty="0" smtClean="0"/>
              <a:t>You waste your audience’s time if you have:</a:t>
            </a:r>
          </a:p>
          <a:p>
            <a:pPr lvl="1"/>
            <a:r>
              <a:rPr lang="en-US" dirty="0" smtClean="0"/>
              <a:t>Too many slides that have only interesting pictures</a:t>
            </a:r>
          </a:p>
          <a:p>
            <a:pPr lvl="1"/>
            <a:r>
              <a:rPr lang="en-US" dirty="0" smtClean="0"/>
              <a:t>Too few slides that have condensed text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80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Effects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Other than text styling, the most important design decision you will make when creating a presentation is what visual content, if any, to place on each slide</a:t>
            </a:r>
          </a:p>
          <a:p>
            <a:r>
              <a:rPr lang="en-US" dirty="0" smtClean="0"/>
              <a:t>When considering what visual effects to include in your presentation, continually ask yourself the following two questions: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Does this element clarify the message?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Does this element make the presentation more effective?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IGX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IGX is an interactive graphics tool provided by Microsoft PowerPoint</a:t>
            </a:r>
          </a:p>
          <a:p>
            <a:r>
              <a:rPr lang="en-US" dirty="0" smtClean="0"/>
              <a:t>Can create four major types of graphics:</a:t>
            </a:r>
          </a:p>
          <a:p>
            <a:pPr lvl="1"/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Hierarchy</a:t>
            </a:r>
          </a:p>
          <a:p>
            <a:pPr lvl="1"/>
            <a:r>
              <a:rPr lang="en-US" dirty="0" smtClean="0"/>
              <a:t>Cycle</a:t>
            </a:r>
          </a:p>
          <a:p>
            <a:pPr lvl="1"/>
            <a:r>
              <a:rPr lang="en-US" dirty="0" smtClean="0"/>
              <a:t>Relationship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Overused clip art can create a ho-hum response from your audience</a:t>
            </a:r>
          </a:p>
          <a:p>
            <a:pPr lvl="1"/>
            <a:r>
              <a:rPr lang="en-US" dirty="0" smtClean="0"/>
              <a:t>Better to use a simple graphic or a photograph instead of work created by someone else</a:t>
            </a:r>
          </a:p>
          <a:p>
            <a:pPr lvl="1"/>
            <a:r>
              <a:rPr lang="en-US" dirty="0" smtClean="0"/>
              <a:t>Your own work can have more impact than clip art</a:t>
            </a:r>
          </a:p>
          <a:p>
            <a:r>
              <a:rPr lang="en-US" dirty="0" smtClean="0"/>
              <a:t>Use drawing tools as appropriate; lines and other shapes can provide effective graphics without obscuring your message</a:t>
            </a:r>
          </a:p>
          <a:p>
            <a:r>
              <a:rPr lang="en-US" dirty="0" smtClean="0"/>
              <a:t>A visual effect inserted onto a page can be resized or moved</a:t>
            </a:r>
          </a:p>
          <a:p>
            <a:r>
              <a:rPr lang="en-US" dirty="0" smtClean="0"/>
              <a:t>Limit the number of images on a slide to no more than three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not be afraid to leave white space on your slide</a:t>
            </a:r>
          </a:p>
          <a:p>
            <a:r>
              <a:rPr lang="en-US" dirty="0" smtClean="0"/>
              <a:t>Openness will enhance your message and give your audience a breather</a:t>
            </a:r>
          </a:p>
          <a:p>
            <a:r>
              <a:rPr lang="en-US" dirty="0" smtClean="0"/>
              <a:t>Avoid cluttering your slide with:</a:t>
            </a:r>
          </a:p>
          <a:p>
            <a:pPr lvl="1"/>
            <a:r>
              <a:rPr lang="en-US" dirty="0" smtClean="0"/>
              <a:t>Too much text</a:t>
            </a:r>
          </a:p>
          <a:p>
            <a:pPr lvl="1"/>
            <a:r>
              <a:rPr lang="en-US" dirty="0" smtClean="0"/>
              <a:t>Too many graphics</a:t>
            </a:r>
          </a:p>
          <a:p>
            <a:pPr lvl="1"/>
            <a:r>
              <a:rPr lang="en-US" dirty="0" smtClean="0"/>
              <a:t>An excessively busy design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use of templates containing pre-designed elements, such as backgrounds, font colors, font sizes, and bullets, help facilitate the creation of professional templates</a:t>
            </a:r>
            <a:endParaRPr lang="en-US" sz="2800" i="1" dirty="0" smtClean="0"/>
          </a:p>
          <a:p>
            <a:r>
              <a:rPr lang="en-US" sz="2800" dirty="0" smtClean="0"/>
              <a:t>Elements and options, such as Slide Master settings, color choices, color schemes, and backgrounds, are used to enhance a slide’s layout</a:t>
            </a:r>
            <a:endParaRPr lang="en-US" sz="2800" i="1" dirty="0" smtClean="0"/>
          </a:p>
          <a:p>
            <a:r>
              <a:rPr lang="en-US" sz="2800" dirty="0" smtClean="0"/>
              <a:t>The most important design decision you will make when creating a presentation involves your text styling</a:t>
            </a:r>
            <a:endParaRPr lang="en-US" sz="2800" i="1" dirty="0" smtClean="0"/>
          </a:p>
          <a:p>
            <a:r>
              <a:rPr lang="en-US" sz="2800" dirty="0" smtClean="0"/>
              <a:t>Include visual content in a presentation only if it helps make the presentation more effective and clarifies the message</a:t>
            </a:r>
            <a:endParaRPr lang="en-US" sz="2800" i="1" dirty="0" smtClean="0"/>
          </a:p>
          <a:p>
            <a:endParaRPr lang="en-US" sz="2800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A11349"/>
                </a:solidFill>
              </a:rPr>
              <a:t>Digital Media, 3e</a:t>
            </a:r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>
                <a:solidFill>
                  <a:srgbClr val="A11349"/>
                </a:solidFill>
              </a:rPr>
              <a:pPr/>
              <a:t>2</a:t>
            </a:fld>
            <a:endParaRPr lang="en-US" dirty="0">
              <a:solidFill>
                <a:srgbClr val="A1134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4457700" y="-2781300"/>
            <a:ext cx="228600" cy="9144000"/>
          </a:xfrm>
          <a:prstGeom prst="rect">
            <a:avLst/>
          </a:prstGeom>
          <a:solidFill>
            <a:srgbClr val="A11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743200" algn="l"/>
              </a:tabLst>
            </a:pPr>
            <a:r>
              <a:rPr lang="en-US" b="1" dirty="0" smtClean="0"/>
              <a:t>Lesson 19.1	</a:t>
            </a:r>
            <a:r>
              <a:rPr lang="en-US" dirty="0" smtClean="0"/>
              <a:t>Templates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19.2 	</a:t>
            </a:r>
            <a:r>
              <a:rPr lang="en-US" dirty="0" smtClean="0"/>
              <a:t>Slide Layouts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19.3</a:t>
            </a:r>
            <a:r>
              <a:rPr lang="en-US" dirty="0" smtClean="0"/>
              <a:t>	Text on Slides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Lesson 19.4</a:t>
            </a:r>
            <a:r>
              <a:rPr lang="en-US" dirty="0" smtClean="0"/>
              <a:t>	Visual Effects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>
              <a:tabLst>
                <a:tab pos="1381125" algn="l"/>
              </a:tabLst>
            </a:pPr>
            <a:r>
              <a:rPr lang="en-US" b="1" dirty="0" smtClean="0"/>
              <a:t>19.1 	</a:t>
            </a:r>
            <a:r>
              <a:rPr lang="en-US" dirty="0" smtClean="0"/>
              <a:t>Use pre-defined templates</a:t>
            </a:r>
          </a:p>
          <a:p>
            <a:pPr>
              <a:tabLst>
                <a:tab pos="1381125" algn="l"/>
              </a:tabLst>
            </a:pPr>
            <a:r>
              <a:rPr lang="en-US" b="1" dirty="0" smtClean="0"/>
              <a:t>19.2 	</a:t>
            </a:r>
            <a:r>
              <a:rPr lang="en-US" dirty="0" smtClean="0"/>
              <a:t>Incorporate layout elements and </a:t>
            </a:r>
            <a:br>
              <a:rPr lang="en-US" dirty="0" smtClean="0"/>
            </a:br>
            <a:r>
              <a:rPr lang="en-US" dirty="0" smtClean="0"/>
              <a:t>	options, such as Slide Master settings, </a:t>
            </a:r>
            <a:br>
              <a:rPr lang="en-US" dirty="0" smtClean="0"/>
            </a:br>
            <a:r>
              <a:rPr lang="en-US" dirty="0" smtClean="0"/>
              <a:t>	color choices, color schemes, and </a:t>
            </a:r>
            <a:br>
              <a:rPr lang="en-US" dirty="0" smtClean="0"/>
            </a:br>
            <a:r>
              <a:rPr lang="en-US" dirty="0" smtClean="0"/>
              <a:t>	backgrounds</a:t>
            </a:r>
          </a:p>
          <a:p>
            <a:pPr>
              <a:tabLst>
                <a:tab pos="1381125" algn="l"/>
              </a:tabLst>
            </a:pPr>
            <a:r>
              <a:rPr lang="en-US" b="1" dirty="0" smtClean="0"/>
              <a:t>19.3 	</a:t>
            </a:r>
            <a:r>
              <a:rPr lang="en-US" dirty="0" smtClean="0"/>
              <a:t>Understand the importance of text </a:t>
            </a:r>
            <a:br>
              <a:rPr lang="en-US" dirty="0" smtClean="0"/>
            </a:br>
            <a:r>
              <a:rPr lang="en-US" dirty="0" smtClean="0"/>
              <a:t>	styling in a presentation</a:t>
            </a:r>
          </a:p>
          <a:p>
            <a:pPr>
              <a:tabLst>
                <a:tab pos="1381125" algn="l"/>
              </a:tabLst>
            </a:pPr>
            <a:r>
              <a:rPr lang="en-US" b="1" dirty="0" smtClean="0"/>
              <a:t>19.4</a:t>
            </a:r>
            <a:r>
              <a:rPr lang="en-US" dirty="0" smtClean="0"/>
              <a:t> 	Enhance a message using visual effects</a:t>
            </a:r>
          </a:p>
          <a:p>
            <a:pPr>
              <a:buNone/>
              <a:tabLst>
                <a:tab pos="1381125" algn="l"/>
              </a:tabLst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template </a:t>
            </a:r>
            <a:r>
              <a:rPr lang="en-US" dirty="0" smtClean="0"/>
              <a:t>is a document master pre-designed by professionals who have already chosen the background, font size and color, and bullets to be used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Figure19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124200"/>
            <a:ext cx="5770658" cy="3390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disadvantage of using a template is that your audience may recognize the template from a previous experience</a:t>
            </a:r>
          </a:p>
          <a:p>
            <a:r>
              <a:rPr lang="en-US" dirty="0" smtClean="0"/>
              <a:t>Use a template as a base for your design and then modify or personalize it for your presentation</a:t>
            </a:r>
          </a:p>
          <a:p>
            <a:r>
              <a:rPr lang="en-US" dirty="0" smtClean="0"/>
              <a:t>Use third-party designs such as Digital Juice</a:t>
            </a:r>
          </a:p>
          <a:p>
            <a:r>
              <a:rPr lang="en-US" dirty="0" smtClean="0"/>
              <a:t>Professional template designs include interesting backgrounds, animations, and photos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Slide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4196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Slide layouts </a:t>
            </a:r>
            <a:r>
              <a:rPr lang="en-US" dirty="0" smtClean="0"/>
              <a:t>(the arrangement of design elements on a slide) fall into three basic categories:</a:t>
            </a:r>
          </a:p>
          <a:p>
            <a:r>
              <a:rPr lang="en-US" dirty="0" smtClean="0"/>
              <a:t>Title slide</a:t>
            </a:r>
          </a:p>
          <a:p>
            <a:r>
              <a:rPr lang="en-US" dirty="0" smtClean="0"/>
              <a:t>Text slide with bullets</a:t>
            </a:r>
          </a:p>
          <a:p>
            <a:r>
              <a:rPr lang="en-US" dirty="0" smtClean="0"/>
              <a:t>Multimedia slide</a:t>
            </a:r>
          </a:p>
          <a:p>
            <a:pPr lvl="1"/>
            <a:r>
              <a:rPr lang="en-US" dirty="0" smtClean="0"/>
              <a:t>Table</a:t>
            </a:r>
          </a:p>
          <a:p>
            <a:pPr lvl="1"/>
            <a:r>
              <a:rPr lang="en-US" dirty="0" smtClean="0"/>
              <a:t>Chart</a:t>
            </a:r>
          </a:p>
          <a:p>
            <a:pPr lvl="1"/>
            <a:r>
              <a:rPr lang="en-US" dirty="0" smtClean="0"/>
              <a:t>Clip art</a:t>
            </a:r>
          </a:p>
          <a:p>
            <a:pPr lvl="1"/>
            <a:r>
              <a:rPr lang="en-US" dirty="0" smtClean="0"/>
              <a:t>Picture</a:t>
            </a:r>
          </a:p>
          <a:p>
            <a:pPr lvl="1"/>
            <a:r>
              <a:rPr lang="en-US" dirty="0" smtClean="0"/>
              <a:t>Diagram</a:t>
            </a:r>
          </a:p>
          <a:p>
            <a:pPr lvl="1"/>
            <a:r>
              <a:rPr lang="en-US" b="1" dirty="0" smtClean="0"/>
              <a:t>Media</a:t>
            </a:r>
            <a:r>
              <a:rPr lang="en-US" dirty="0" smtClean="0"/>
              <a:t> (includes sound, video, or movies. In other environments, media may include any use of graphical or auditory additions to a presentation, such as a  chart or graph)</a:t>
            </a:r>
          </a:p>
          <a:p>
            <a:endParaRPr lang="en-US" dirty="0"/>
          </a:p>
        </p:txBody>
      </p:sp>
      <p:pic>
        <p:nvPicPr>
          <p:cNvPr id="7" name="Content Placeholder 6" descr="Figure19-0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77514" y="1981200"/>
            <a:ext cx="3785486" cy="43365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Master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Slide Master</a:t>
            </a:r>
            <a:r>
              <a:rPr lang="en-US" dirty="0" smtClean="0"/>
              <a:t> is a single slide that can be designed once and then applied to many slides; PowerPoint allows the creation of multiple masters for use in different situations</a:t>
            </a:r>
          </a:p>
          <a:p>
            <a:pPr lvl="1"/>
            <a:r>
              <a:rPr lang="en-US" dirty="0" smtClean="0"/>
              <a:t>Make design choices that apply to all slides</a:t>
            </a:r>
          </a:p>
          <a:p>
            <a:pPr lvl="1"/>
            <a:r>
              <a:rPr lang="en-US" dirty="0" smtClean="0"/>
              <a:t>Choose the font size and style, background, and bullet choices</a:t>
            </a:r>
          </a:p>
          <a:p>
            <a:pPr lvl="1"/>
            <a:r>
              <a:rPr lang="en-US" dirty="0" smtClean="0"/>
              <a:t>Includes header and footer information</a:t>
            </a:r>
          </a:p>
          <a:p>
            <a:r>
              <a:rPr lang="en-US" dirty="0" smtClean="0"/>
              <a:t>Slide Masters provide consistent elements that will automatically appear on each new slide you create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Master</a:t>
            </a:r>
            <a:br>
              <a:rPr lang="en-US" dirty="0" smtClean="0"/>
            </a:b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838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a Slide Master, you can set features, such as font style and color, across all slides in a presentation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Figure19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682634"/>
            <a:ext cx="6434137" cy="37212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Choices</a:t>
            </a:r>
            <a:endParaRPr lang="en-US" dirty="0"/>
          </a:p>
        </p:txBody>
      </p:sp>
      <p:pic>
        <p:nvPicPr>
          <p:cNvPr id="8" name="Content Placeholder 7" descr="Figure19-0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027237"/>
            <a:ext cx="1828499" cy="4221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438400" y="1905000"/>
            <a:ext cx="6248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Color in a presentation can:</a:t>
            </a:r>
          </a:p>
          <a:p>
            <a:pPr lvl="1"/>
            <a:r>
              <a:rPr lang="en-US" dirty="0" smtClean="0"/>
              <a:t>Increase learning retention and recall by nearly 80%</a:t>
            </a:r>
          </a:p>
          <a:p>
            <a:pPr lvl="1"/>
            <a:r>
              <a:rPr lang="en-US" dirty="0" smtClean="0"/>
              <a:t>Increase comprehension by more than 70%</a:t>
            </a:r>
          </a:p>
          <a:p>
            <a:pPr lvl="1"/>
            <a:r>
              <a:rPr lang="en-US" dirty="0" smtClean="0"/>
              <a:t>Increase willingness to read by up to 80%</a:t>
            </a:r>
          </a:p>
          <a:p>
            <a:pPr lvl="1"/>
            <a:r>
              <a:rPr lang="en-US" dirty="0" smtClean="0"/>
              <a:t>Improve selling efficiency by nearly 85%</a:t>
            </a:r>
          </a:p>
          <a:p>
            <a:r>
              <a:rPr lang="en-US" dirty="0" smtClean="0"/>
              <a:t>Select appropriate colors for maximum impact</a:t>
            </a:r>
          </a:p>
          <a:p>
            <a:pPr lvl="1"/>
            <a:r>
              <a:rPr lang="en-US" dirty="0" smtClean="0"/>
              <a:t>Dark blue creates a stable, mature message</a:t>
            </a:r>
          </a:p>
          <a:p>
            <a:pPr lvl="1"/>
            <a:r>
              <a:rPr lang="en-US" dirty="0" smtClean="0"/>
              <a:t>The most readable colors are yellow with black lettering</a:t>
            </a:r>
          </a:p>
          <a:p>
            <a:pPr lvl="1"/>
            <a:r>
              <a:rPr lang="en-US" dirty="0" smtClean="0"/>
              <a:t>Audiences are better focused if the background is a dark color, while the text and drawings are lighter colors</a:t>
            </a:r>
            <a:endParaRPr lang="en-US" sz="1600" dirty="0" smtClean="0"/>
          </a:p>
          <a:p>
            <a:pPr lvl="1"/>
            <a:endParaRPr lang="en-US" sz="33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smtClean="0"/>
              <a:t>Digital Media, 3e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9248-580C-49C8-8C19-F6EA2DA1F25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Media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DigitalMedia_Template</Template>
  <TotalTime>21219</TotalTime>
  <Words>1076</Words>
  <Application>Microsoft Office PowerPoint</Application>
  <PresentationFormat>On-screen Show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DigitalMedia_Template</vt:lpstr>
      <vt:lpstr>Chapter 19 </vt:lpstr>
      <vt:lpstr>Lessons</vt:lpstr>
      <vt:lpstr>Learning Outcomes</vt:lpstr>
      <vt:lpstr>Templates</vt:lpstr>
      <vt:lpstr>Professional Templates</vt:lpstr>
      <vt:lpstr>Basic Slide Layouts</vt:lpstr>
      <vt:lpstr>Slide Master</vt:lpstr>
      <vt:lpstr>Slide Master (continued)</vt:lpstr>
      <vt:lpstr>Color Choices</vt:lpstr>
      <vt:lpstr>Color Schemes</vt:lpstr>
      <vt:lpstr>Backgrounds</vt:lpstr>
      <vt:lpstr>Text Styling</vt:lpstr>
      <vt:lpstr>Bullets</vt:lpstr>
      <vt:lpstr>Every Minute Counts</vt:lpstr>
      <vt:lpstr>Visual Effects</vt:lpstr>
      <vt:lpstr>IGX Tool</vt:lpstr>
      <vt:lpstr>Choosing Graphics</vt:lpstr>
      <vt:lpstr>White Space</vt:lpstr>
      <vt:lpstr>Key Concepts</vt:lpstr>
    </vt:vector>
  </TitlesOfParts>
  <Company>Custom Editorial Productions,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Rose Marie Kuebbing</dc:creator>
  <cp:lastModifiedBy>kevinbechet1</cp:lastModifiedBy>
  <cp:revision>449</cp:revision>
  <dcterms:created xsi:type="dcterms:W3CDTF">2012-02-03T17:33:31Z</dcterms:created>
  <dcterms:modified xsi:type="dcterms:W3CDTF">2013-05-31T09:20:11Z</dcterms:modified>
</cp:coreProperties>
</file>