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3"/>
  </p:notesMasterIdLst>
  <p:sldIdLst>
    <p:sldId id="280" r:id="rId2"/>
    <p:sldId id="281" r:id="rId3"/>
    <p:sldId id="262" r:id="rId4"/>
    <p:sldId id="283" r:id="rId5"/>
    <p:sldId id="284" r:id="rId6"/>
    <p:sldId id="257" r:id="rId7"/>
    <p:sldId id="268" r:id="rId8"/>
    <p:sldId id="282" r:id="rId9"/>
    <p:sldId id="289" r:id="rId10"/>
    <p:sldId id="288" r:id="rId11"/>
    <p:sldId id="286" r:id="rId12"/>
    <p:sldId id="259" r:id="rId13"/>
    <p:sldId id="260" r:id="rId14"/>
    <p:sldId id="285" r:id="rId15"/>
    <p:sldId id="287" r:id="rId16"/>
    <p:sldId id="276" r:id="rId17"/>
    <p:sldId id="279" r:id="rId18"/>
    <p:sldId id="277" r:id="rId19"/>
    <p:sldId id="267" r:id="rId20"/>
    <p:sldId id="258" r:id="rId21"/>
    <p:sldId id="29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6" d="100"/>
          <a:sy n="86" d="100"/>
        </p:scale>
        <p:origin x="-1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fld id="{0EA310B0-3166-E440-9D62-3FFFCA6A6904}" type="datetime1">
              <a:rPr lang="en-US"/>
              <a:pPr>
                <a:defRPr/>
              </a:pPr>
              <a:t>7/30/13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fld id="{FD36A93B-CAFD-B948-AB33-31371433DB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A224765C-F1D4-F541-BEE0-BA230F496507}" type="slidenum">
              <a:rPr lang="en-US">
                <a:latin typeface="Arial" charset="0"/>
                <a:ea typeface="ＭＳ Ｐゴシック" charset="-128"/>
                <a:cs typeface="ＭＳ Ｐゴシック" charset="-128"/>
              </a:rPr>
              <a:pPr/>
              <a:t>16</a:t>
            </a:fld>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B97186-FBB7-4D0C-8F88-F0E0B081B27E}" type="datetime1">
              <a:rPr smtClean="0"/>
              <a:pPr/>
              <a:t>10/25/2007</a:t>
            </a:fld>
            <a:endParaRPr/>
          </a:p>
        </p:txBody>
      </p:sp>
      <p:sp>
        <p:nvSpPr>
          <p:cNvPr id="17" name="Footer Placeholder 16"/>
          <p:cNvSpPr>
            <a:spLocks noGrp="1"/>
          </p:cNvSpPr>
          <p:nvPr>
            <p:ph type="ftr" sz="quarter" idx="11"/>
          </p:nvPr>
        </p:nvSpPr>
        <p:spPr/>
        <p:txBody>
          <a:bodyPr/>
          <a:lstStyle/>
          <a:p>
            <a:r>
              <a:rPr smtClean="0"/>
              <a:t>
              </a:t>
            </a:r>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D08229-BA08-4EA8-AA51-B803C60CDDC6}"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2F670A80-E872-44E8-BC8C-884F2AA07922}"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8895DB-02D7-4128-9B24-B96676B38226}"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2F670A80-E872-44E8-BC8C-884F2AA07922}"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B5E67B-EE27-4A32-A7F1-C78A0F38FC6B}"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2F670A80-E872-44E8-BC8C-884F2AA07922}" type="slidenum">
              <a:rPr smtClean="0"/>
              <a:pPr/>
              <a:t>‹#›</a:t>
            </a:fld>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EC39E5-0C0E-4107-B90D-3D2C95AA33ED}" type="datetime1">
              <a:rPr smtClean="0"/>
              <a:pPr/>
              <a:t>10/25/2007</a:t>
            </a:fld>
            <a:endParaRPr/>
          </a:p>
        </p:txBody>
      </p:sp>
      <p:sp>
        <p:nvSpPr>
          <p:cNvPr id="5" name="Footer Placeholder 4"/>
          <p:cNvSpPr>
            <a:spLocks noGrp="1"/>
          </p:cNvSpPr>
          <p:nvPr>
            <p:ph type="ftr" sz="quarter" idx="11"/>
          </p:nvPr>
        </p:nvSpPr>
        <p:spPr>
          <a:xfrm>
            <a:off x="800100" y="6172200"/>
            <a:ext cx="4000500" cy="457200"/>
          </a:xfrm>
        </p:spPr>
        <p:txBody>
          <a:bodyPr/>
          <a:lstStyle/>
          <a:p>
            <a:r>
              <a:rPr smtClean="0"/>
              <a:t>
              </a:t>
            </a:r>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F670A80-E872-44E8-BC8C-884F2AA07922}"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C61163-8F3B-44CF-BA8E-CAF361C30DC3}"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2F670A80-E872-44E8-BC8C-884F2AA07922}" type="slidenum">
              <a:rPr smtClean="0"/>
              <a:pPr/>
              <a:t>‹#›</a:t>
            </a:fld>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73B50DE-F2F1-417F-A608-8BDBA13B5366}" type="datetime1">
              <a:rPr smtClean="0"/>
              <a:pPr/>
              <a:t>10/25/2007</a:t>
            </a:fld>
            <a:endParaRPr/>
          </a:p>
        </p:txBody>
      </p:sp>
      <p:sp>
        <p:nvSpPr>
          <p:cNvPr id="8" name="Footer Placeholder 7"/>
          <p:cNvSpPr>
            <a:spLocks noGrp="1"/>
          </p:cNvSpPr>
          <p:nvPr>
            <p:ph type="ftr" sz="quarter" idx="11"/>
          </p:nvPr>
        </p:nvSpPr>
        <p:spPr/>
        <p:txBody>
          <a:bodyPr/>
          <a:lstStyle/>
          <a:p>
            <a:r>
              <a:rPr smtClean="0"/>
              <a:t>
              </a:t>
            </a:r>
            <a:endParaRPr/>
          </a:p>
        </p:txBody>
      </p:sp>
      <p:sp>
        <p:nvSpPr>
          <p:cNvPr id="9" name="Slide Number Placeholder 8"/>
          <p:cNvSpPr>
            <a:spLocks noGrp="1"/>
          </p:cNvSpPr>
          <p:nvPr>
            <p:ph type="sldNum" sz="quarter" idx="12"/>
          </p:nvPr>
        </p:nvSpPr>
        <p:spPr/>
        <p:txBody>
          <a:bodyPr/>
          <a:lstStyle/>
          <a:p>
            <a:fld id="{2F670A80-E872-44E8-BC8C-884F2AA07922}" type="slidenum">
              <a:rPr smtClean="0"/>
              <a:pPr/>
              <a:t>‹#›</a:t>
            </a:fld>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3D52E6-9A36-457E-81DC-573529BA7AC7}"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p>
            <a:fld id="{2F670A80-E872-44E8-BC8C-884F2AA07922}"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EC33-CEC4-41BF-96E0-E908AE13C4A0}"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p:txBody>
          <a:bodyPr/>
          <a:lstStyle/>
          <a:p>
            <a:fld id="{2F670A80-E872-44E8-BC8C-884F2AA07922}"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F70018-E889-4819-912C-30E0CBFC7062}"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2F670A80-E872-44E8-BC8C-884F2AA07922}" type="slidenum">
              <a:rPr smtClean="0"/>
              <a:pPr/>
              <a:t>‹#›</a:t>
            </a:fld>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24CCF2-2231-4FD2-ABD4-FBA1896C09EC}" type="datetime1">
              <a:rPr smtClean="0"/>
              <a:pPr/>
              <a:t>10/25/2007</a:t>
            </a:fld>
            <a:endParaRPr/>
          </a:p>
        </p:txBody>
      </p:sp>
      <p:sp>
        <p:nvSpPr>
          <p:cNvPr id="6" name="Footer Placeholder 5"/>
          <p:cNvSpPr>
            <a:spLocks noGrp="1"/>
          </p:cNvSpPr>
          <p:nvPr>
            <p:ph type="ftr" sz="quarter" idx="11"/>
          </p:nvPr>
        </p:nvSpPr>
        <p:spPr>
          <a:xfrm>
            <a:off x="914400" y="6172200"/>
            <a:ext cx="3886200" cy="457200"/>
          </a:xfrm>
        </p:spPr>
        <p:txBody>
          <a:bodyPr/>
          <a:lstStyle/>
          <a:p>
            <a:r>
              <a:rPr smtClean="0"/>
              <a:t>
              </a:t>
            </a:r>
            <a:endParaRPr/>
          </a:p>
        </p:txBody>
      </p:sp>
      <p:sp>
        <p:nvSpPr>
          <p:cNvPr id="7" name="Slide Number Placeholder 6"/>
          <p:cNvSpPr>
            <a:spLocks noGrp="1"/>
          </p:cNvSpPr>
          <p:nvPr>
            <p:ph type="sldNum" sz="quarter" idx="12"/>
          </p:nvPr>
        </p:nvSpPr>
        <p:spPr>
          <a:xfrm>
            <a:off x="146304" y="6208776"/>
            <a:ext cx="457200" cy="457200"/>
          </a:xfrm>
        </p:spPr>
        <p:txBody>
          <a:bodyPr/>
          <a:lstStyle/>
          <a:p>
            <a:fld id="{2F670A80-E872-44E8-BC8C-884F2AA07922}" type="slidenum">
              <a:rPr smtClean="0"/>
              <a:pPr/>
              <a:t>‹#›</a:t>
            </a:fld>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81A5A6-4363-4444-9ECD-699D9F799DD4}" type="datetime1">
              <a:rPr smtClean="0"/>
              <a:pPr/>
              <a:t>6/3/2007</a:t>
            </a:fld>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smtClean="0"/>
              <a:t>
              </a:t>
            </a:r>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F670A80-E872-44E8-BC8C-884F2AA07922}" type="slidenum">
              <a:rPr smtClean="0"/>
              <a:pPr/>
              <a:t>‹#›</a:t>
            </a:fld>
            <a:endParaRPr/>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Personal_computer"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000500"/>
            <a:ext cx="6400800" cy="1752600"/>
          </a:xfrm>
        </p:spPr>
        <p:txBody>
          <a:bodyPr>
            <a:normAutofit fontScale="92500" lnSpcReduction="10000"/>
          </a:bodyPr>
          <a:lstStyle/>
          <a:p>
            <a:r>
              <a:rPr lang="en-US" sz="3800" b="1" dirty="0" smtClean="0">
                <a:ln w="19050" cap="flat" cmpd="sng" algn="ctr">
                  <a:solidFill>
                    <a:schemeClr val="tx1"/>
                  </a:solidFill>
                  <a:prstDash val="solid"/>
                  <a:round/>
                  <a:headEnd type="none" w="med" len="med"/>
                  <a:tailEnd type="none" w="med" len="med"/>
                </a:ln>
                <a:solidFill>
                  <a:srgbClr val="FF0000"/>
                </a:solidFill>
                <a:effectLst>
                  <a:outerShdw blurRad="41275" dist="20320" dir="1800000" algn="tl" rotWithShape="0">
                    <a:srgbClr val="000000">
                      <a:alpha val="40000"/>
                    </a:srgbClr>
                  </a:outerShdw>
                </a:effectLst>
              </a:rPr>
              <a:t>Presented by: </a:t>
            </a:r>
          </a:p>
          <a:p>
            <a:r>
              <a:rPr lang="en-US" sz="3800" b="1" dirty="0" smtClean="0">
                <a:ln w="19050" cap="flat" cmpd="sng" algn="ctr">
                  <a:solidFill>
                    <a:schemeClr val="tx1"/>
                  </a:solidFill>
                  <a:prstDash val="solid"/>
                  <a:round/>
                  <a:headEnd type="none" w="med" len="med"/>
                  <a:tailEnd type="none" w="med" len="med"/>
                </a:ln>
                <a:solidFill>
                  <a:srgbClr val="FF0000"/>
                </a:solidFill>
                <a:effectLst>
                  <a:outerShdw blurRad="41275" dist="20320" dir="1800000" algn="tl" rotWithShape="0">
                    <a:srgbClr val="000000">
                      <a:alpha val="40000"/>
                    </a:srgbClr>
                  </a:outerShdw>
                </a:effectLst>
              </a:rPr>
              <a:t>Kevin M. Bechet</a:t>
            </a:r>
          </a:p>
          <a:p>
            <a:r>
              <a:rPr lang="en-US" sz="3800" b="1" dirty="0" smtClean="0">
                <a:ln w="19050" cap="flat" cmpd="sng" algn="ctr">
                  <a:solidFill>
                    <a:schemeClr val="tx1"/>
                  </a:solidFill>
                  <a:prstDash val="solid"/>
                  <a:round/>
                  <a:headEnd type="none" w="med" len="med"/>
                  <a:tailEnd type="none" w="med" len="med"/>
                </a:ln>
                <a:solidFill>
                  <a:srgbClr val="FF0000"/>
                </a:solidFill>
                <a:effectLst>
                  <a:outerShdw blurRad="41275" dist="20320" dir="1800000" algn="tl" rotWithShape="0">
                    <a:srgbClr val="000000">
                      <a:alpha val="40000"/>
                    </a:srgbClr>
                  </a:outerShdw>
                </a:effectLst>
              </a:rPr>
              <a:t>Stoughton High School</a:t>
            </a:r>
            <a:endParaRPr lang="en-US" sz="3800" b="1" dirty="0">
              <a:ln w="19050" cap="flat" cmpd="sng" algn="ctr">
                <a:solidFill>
                  <a:schemeClr val="tx1"/>
                </a:solidFill>
                <a:prstDash val="solid"/>
                <a:round/>
                <a:headEnd type="none" w="med" len="med"/>
                <a:tailEnd type="none" w="med" len="med"/>
              </a:ln>
              <a:solidFill>
                <a:srgbClr val="FF0000"/>
              </a:solidFill>
              <a:effectLst>
                <a:outerShdw blurRad="41275" dist="20320" dir="1800000" algn="tl" rotWithShape="0">
                  <a:srgbClr val="000000">
                    <a:alpha val="40000"/>
                  </a:srgbClr>
                </a:outerShdw>
              </a:effectLst>
            </a:endParaRPr>
          </a:p>
        </p:txBody>
      </p:sp>
      <p:sp>
        <p:nvSpPr>
          <p:cNvPr id="2" name="Title 1"/>
          <p:cNvSpPr>
            <a:spLocks noGrp="1"/>
          </p:cNvSpPr>
          <p:nvPr>
            <p:ph type="ctrTitle"/>
          </p:nvPr>
        </p:nvSpPr>
        <p:spPr>
          <a:xfrm>
            <a:off x="457200" y="0"/>
            <a:ext cx="7772400" cy="1470025"/>
          </a:xfrm>
        </p:spPr>
        <p:txBody>
          <a:bodyPr/>
          <a:lstStyle/>
          <a:p>
            <a:r>
              <a:rPr lang="en-US" b="1" dirty="0" err="1" smtClean="0">
                <a:ln w="19050" cap="flat" cmpd="sng" algn="ctr">
                  <a:solidFill>
                    <a:srgbClr val="FF0000"/>
                  </a:solidFill>
                  <a:prstDash val="solid"/>
                  <a:round/>
                  <a:headEnd type="none" w="med" len="med"/>
                  <a:tailEnd type="none" w="med" len="med"/>
                </a:ln>
              </a:rPr>
              <a:t>Zettl</a:t>
            </a:r>
            <a:r>
              <a:rPr lang="en-US" b="1" dirty="0" smtClean="0">
                <a:ln w="19050" cap="flat" cmpd="sng" algn="ctr">
                  <a:solidFill>
                    <a:srgbClr val="FF0000"/>
                  </a:solidFill>
                  <a:prstDash val="solid"/>
                  <a:round/>
                  <a:headEnd type="none" w="med" len="med"/>
                  <a:tailEnd type="none" w="med" len="med"/>
                </a:ln>
              </a:rPr>
              <a:t> </a:t>
            </a:r>
            <a:br>
              <a:rPr lang="en-US" b="1" dirty="0" smtClean="0">
                <a:ln w="19050" cap="flat" cmpd="sng" algn="ctr">
                  <a:solidFill>
                    <a:srgbClr val="FF0000"/>
                  </a:solidFill>
                  <a:prstDash val="solid"/>
                  <a:round/>
                  <a:headEnd type="none" w="med" len="med"/>
                  <a:tailEnd type="none" w="med" len="med"/>
                </a:ln>
              </a:rPr>
            </a:br>
            <a:r>
              <a:rPr lang="en-US" b="1" dirty="0" smtClean="0">
                <a:ln w="19050" cap="flat" cmpd="sng" algn="ctr">
                  <a:solidFill>
                    <a:srgbClr val="FF0000"/>
                  </a:solidFill>
                  <a:prstDash val="solid"/>
                  <a:round/>
                  <a:headEnd type="none" w="med" len="med"/>
                  <a:tailEnd type="none" w="med" len="med"/>
                </a:ln>
              </a:rPr>
              <a:t>Chapter 11</a:t>
            </a:r>
            <a:endParaRPr lang="en-US" sz="3200" b="1" dirty="0">
              <a:ln w="19050" cap="flat" cmpd="sng" algn="ctr">
                <a:solidFill>
                  <a:srgbClr val="FF0000"/>
                </a:solidFill>
                <a:prstDash val="solid"/>
                <a:round/>
                <a:headEnd type="none" w="med" len="med"/>
                <a:tailEnd type="none" w="med" len="med"/>
              </a:ln>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Server- Used for Cablecast</a:t>
            </a:r>
            <a:endParaRPr lang="en-US" dirty="0"/>
          </a:p>
        </p:txBody>
      </p:sp>
      <p:pic>
        <p:nvPicPr>
          <p:cNvPr id="4" name="Content Placeholder 3" descr="tightrope-digital-signage-server-320.png"/>
          <p:cNvPicPr>
            <a:picLocks noGrp="1" noChangeAspect="1"/>
          </p:cNvPicPr>
          <p:nvPr>
            <p:ph sz="quarter" idx="1"/>
          </p:nvPr>
        </p:nvPicPr>
        <p:blipFill>
          <a:blip r:embed="rId2"/>
          <a:stretch>
            <a:fillRect/>
          </a:stretch>
        </p:blipFill>
        <p:spPr>
          <a:xfrm>
            <a:off x="1619250" y="2444750"/>
            <a:ext cx="6362700" cy="25781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External Hard Drive Recorder</a:t>
            </a:r>
            <a:endParaRPr lang="en-US" dirty="0"/>
          </a:p>
        </p:txBody>
      </p:sp>
      <p:pic>
        <p:nvPicPr>
          <p:cNvPr id="4" name="Content Placeholder 3" descr="Screen shot 2013-07-26 at 12.12.17 AM.png"/>
          <p:cNvPicPr>
            <a:picLocks noGrp="1" noChangeAspect="1"/>
          </p:cNvPicPr>
          <p:nvPr>
            <p:ph sz="quarter" idx="1"/>
          </p:nvPr>
        </p:nvPicPr>
        <p:blipFill>
          <a:blip r:embed="rId2"/>
          <a:stretch>
            <a:fillRect/>
          </a:stretch>
        </p:blipFill>
        <p:spPr>
          <a:xfrm>
            <a:off x="3285915" y="1676400"/>
            <a:ext cx="3029369" cy="4572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0"/>
            <a:ext cx="7772400" cy="9144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a:ea typeface="ＭＳ Ｐゴシック" charset="-128"/>
                <a:cs typeface="ＭＳ Ｐゴシック" charset="-128"/>
              </a:rPr>
              <a:t>Video Formats-</a:t>
            </a:r>
          </a:p>
        </p:txBody>
      </p:sp>
      <p:sp>
        <p:nvSpPr>
          <p:cNvPr id="20483" name="Content Placeholder 4"/>
          <p:cNvSpPr>
            <a:spLocks noGrp="1"/>
          </p:cNvSpPr>
          <p:nvPr>
            <p:ph sz="quarter" idx="1"/>
          </p:nvPr>
        </p:nvSpPr>
        <p:spPr bwMode="auto">
          <a:xfrm>
            <a:off x="457200" y="889000"/>
            <a:ext cx="8229600" cy="52578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a:ea typeface="ＭＳ Ｐゴシック" charset="-128"/>
                <a:cs typeface="ＭＳ Ｐゴシック" charset="-128"/>
              </a:rPr>
              <a:t>VHS-</a:t>
            </a:r>
          </a:p>
          <a:p>
            <a:pPr eaLnBrk="1" hangingPunct="1">
              <a:buFont typeface="Arial" charset="0"/>
              <a:buNone/>
            </a:pPr>
            <a:r>
              <a:rPr lang="en-US" dirty="0">
                <a:ea typeface="ＭＳ Ｐゴシック" charset="-128"/>
                <a:cs typeface="ＭＳ Ｐゴシック" charset="-128"/>
              </a:rPr>
              <a:t>	</a:t>
            </a:r>
            <a:r>
              <a:rPr lang="en-US" sz="2000" dirty="0">
                <a:ea typeface="ＭＳ Ｐゴシック" charset="-128"/>
                <a:cs typeface="ＭＳ Ｐゴシック" charset="-128"/>
              </a:rPr>
              <a:t>An electronic system for recording video and audio information on videocassettes.</a:t>
            </a:r>
          </a:p>
          <a:p>
            <a:pPr eaLnBrk="1" hangingPunct="1"/>
            <a:r>
              <a:rPr lang="en-US" dirty="0">
                <a:ea typeface="ＭＳ Ｐゴシック" charset="-128"/>
                <a:cs typeface="ＭＳ Ｐゴシック" charset="-128"/>
              </a:rPr>
              <a:t>MINI DV-</a:t>
            </a:r>
          </a:p>
          <a:p>
            <a:pPr eaLnBrk="1" hangingPunct="1">
              <a:buFont typeface="Arial" charset="0"/>
              <a:buNone/>
            </a:pPr>
            <a:r>
              <a:rPr lang="en-US" b="1" dirty="0">
                <a:ea typeface="ＭＳ Ｐゴシック" charset="-128"/>
                <a:cs typeface="ＭＳ Ｐゴシック" charset="-128"/>
              </a:rPr>
              <a:t>	</a:t>
            </a:r>
            <a:r>
              <a:rPr lang="en-US" sz="2000" b="1" dirty="0">
                <a:ea typeface="ＭＳ Ｐゴシック" charset="-128"/>
                <a:cs typeface="ＭＳ Ｐゴシック" charset="-128"/>
              </a:rPr>
              <a:t>DV</a:t>
            </a:r>
            <a:r>
              <a:rPr lang="en-US" sz="2000" dirty="0">
                <a:ea typeface="ＭＳ Ｐゴシック" charset="-128"/>
                <a:cs typeface="ＭＳ Ｐゴシック" charset="-128"/>
              </a:rPr>
              <a:t> is a video format launched in 1996, which encodes video onto tape in digital format with </a:t>
            </a:r>
            <a:r>
              <a:rPr lang="en-US" sz="2000" dirty="0" err="1">
                <a:ea typeface="ＭＳ Ｐゴシック" charset="-128"/>
                <a:cs typeface="ＭＳ Ｐゴシック" charset="-128"/>
              </a:rPr>
              <a:t>intraframe</a:t>
            </a:r>
            <a:r>
              <a:rPr lang="en-US" sz="2000" dirty="0">
                <a:ea typeface="ＭＳ Ｐゴシック" charset="-128"/>
                <a:cs typeface="ＭＳ Ｐゴシック" charset="-128"/>
              </a:rPr>
              <a:t> compression, making it straightforward to transfer the video onto computer for editing.</a:t>
            </a:r>
          </a:p>
          <a:p>
            <a:pPr eaLnBrk="1" hangingPunct="1"/>
            <a:r>
              <a:rPr lang="en-US" dirty="0">
                <a:ea typeface="ＭＳ Ｐゴシック" charset="-128"/>
                <a:cs typeface="ＭＳ Ｐゴシック" charset="-128"/>
              </a:rPr>
              <a:t>DVD-</a:t>
            </a:r>
          </a:p>
          <a:p>
            <a:pPr eaLnBrk="1" hangingPunct="1">
              <a:buFont typeface="Arial" charset="0"/>
              <a:buNone/>
            </a:pPr>
            <a:r>
              <a:rPr lang="en-US" b="1" dirty="0">
                <a:ea typeface="ＭＳ Ｐゴシック" charset="-128"/>
                <a:cs typeface="ＭＳ Ｐゴシック" charset="-128"/>
              </a:rPr>
              <a:t>	</a:t>
            </a:r>
            <a:r>
              <a:rPr lang="en-US" sz="2000" b="1" dirty="0">
                <a:ea typeface="ＭＳ Ｐゴシック" charset="-128"/>
                <a:cs typeface="ＭＳ Ｐゴシック" charset="-128"/>
              </a:rPr>
              <a:t>DVD</a:t>
            </a:r>
            <a:r>
              <a:rPr lang="en-US" sz="2000" dirty="0">
                <a:ea typeface="ＭＳ Ｐゴシック" charset="-128"/>
                <a:cs typeface="ＭＳ Ｐゴシック" charset="-128"/>
              </a:rPr>
              <a:t> (also known as "</a:t>
            </a:r>
            <a:r>
              <a:rPr lang="en-US" sz="2000" b="1" dirty="0">
                <a:ea typeface="ＭＳ Ｐゴシック" charset="-128"/>
                <a:cs typeface="ＭＳ Ｐゴシック" charset="-128"/>
              </a:rPr>
              <a:t>Digital Versatile Disc</a:t>
            </a:r>
            <a:r>
              <a:rPr lang="en-US" sz="2000" dirty="0">
                <a:ea typeface="ＭＳ Ｐゴシック" charset="-128"/>
                <a:cs typeface="ＭＳ Ｐゴシック" charset="-128"/>
              </a:rPr>
              <a:t>" or "</a:t>
            </a:r>
            <a:r>
              <a:rPr lang="en-US" sz="2000" b="1" dirty="0">
                <a:ea typeface="ＭＳ Ｐゴシック" charset="-128"/>
                <a:cs typeface="ＭＳ Ｐゴシック" charset="-128"/>
              </a:rPr>
              <a:t>Digital Video Disc</a:t>
            </a:r>
            <a:r>
              <a:rPr lang="en-US" sz="2000" dirty="0">
                <a:ea typeface="ＭＳ Ｐゴシック" charset="-128"/>
                <a:cs typeface="ＭＳ Ｐゴシック" charset="-128"/>
              </a:rPr>
              <a:t>") is a popular optical disc storage media format. Its main uses are video and data storage. Most DVDs are of the same dimensions as compact discs (CDs) but store more than six times as much data.</a:t>
            </a:r>
          </a:p>
        </p:txBody>
      </p:sp>
      <p:pic>
        <p:nvPicPr>
          <p:cNvPr id="20484" name="Picture 3" descr="minidv.png"/>
          <p:cNvPicPr>
            <a:picLocks noChangeAspect="1"/>
          </p:cNvPicPr>
          <p:nvPr/>
        </p:nvPicPr>
        <p:blipFill>
          <a:blip r:embed="rId2"/>
          <a:srcRect/>
          <a:stretch>
            <a:fillRect/>
          </a:stretch>
        </p:blipFill>
        <p:spPr bwMode="auto">
          <a:xfrm>
            <a:off x="2317750" y="1543050"/>
            <a:ext cx="752475" cy="1003300"/>
          </a:xfrm>
          <a:prstGeom prst="rect">
            <a:avLst/>
          </a:prstGeom>
          <a:noFill/>
          <a:ln w="9525">
            <a:noFill/>
            <a:miter lim="800000"/>
            <a:headEnd/>
            <a:tailEnd/>
          </a:ln>
        </p:spPr>
      </p:pic>
      <p:pic>
        <p:nvPicPr>
          <p:cNvPr id="20485" name="Picture 4" descr="VHS copy.png"/>
          <p:cNvPicPr>
            <a:picLocks noChangeAspect="1"/>
          </p:cNvPicPr>
          <p:nvPr/>
        </p:nvPicPr>
        <p:blipFill>
          <a:blip r:embed="rId3"/>
          <a:srcRect/>
          <a:stretch>
            <a:fillRect/>
          </a:stretch>
        </p:blipFill>
        <p:spPr bwMode="auto">
          <a:xfrm>
            <a:off x="1524000" y="381000"/>
            <a:ext cx="1952625" cy="1463675"/>
          </a:xfrm>
          <a:prstGeom prst="rect">
            <a:avLst/>
          </a:prstGeom>
          <a:noFill/>
          <a:ln w="9525">
            <a:noFill/>
            <a:miter lim="800000"/>
            <a:headEnd/>
            <a:tailEnd/>
          </a:ln>
        </p:spPr>
      </p:pic>
      <p:pic>
        <p:nvPicPr>
          <p:cNvPr id="20486" name="Picture 5" descr="DVD copy.png"/>
          <p:cNvPicPr>
            <a:picLocks noChangeAspect="1"/>
          </p:cNvPicPr>
          <p:nvPr/>
        </p:nvPicPr>
        <p:blipFill>
          <a:blip r:embed="rId4"/>
          <a:srcRect/>
          <a:stretch>
            <a:fillRect/>
          </a:stretch>
        </p:blipFill>
        <p:spPr bwMode="auto">
          <a:xfrm>
            <a:off x="1649412" y="3352800"/>
            <a:ext cx="788988" cy="7620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a:ea typeface="ＭＳ Ｐゴシック" charset="-128"/>
                <a:cs typeface="ＭＳ Ｐゴシック" charset="-128"/>
              </a:rPr>
              <a:t>Memory Card vs. Tape-</a:t>
            </a:r>
          </a:p>
        </p:txBody>
      </p:sp>
      <p:pic>
        <p:nvPicPr>
          <p:cNvPr id="25603" name="Content Placeholder 3" descr="minidv.png"/>
          <p:cNvPicPr>
            <a:picLocks noGrp="1" noChangeAspect="1"/>
          </p:cNvPicPr>
          <p:nvPr>
            <p:ph sz="quarter" idx="1"/>
          </p:nvPr>
        </p:nvPicPr>
        <p:blipFill>
          <a:blip r:embed="rId2"/>
          <a:srcRect/>
          <a:stretch>
            <a:fillRect/>
          </a:stretch>
        </p:blipFill>
        <p:spPr bwMode="auto">
          <a:xfrm>
            <a:off x="1181100" y="590550"/>
            <a:ext cx="1239838" cy="1654175"/>
          </a:xfrm>
          <a:noFill/>
          <a:ln>
            <a:miter lim="800000"/>
            <a:headEnd/>
            <a:tailEnd/>
          </a:ln>
        </p:spPr>
      </p:pic>
      <p:sp>
        <p:nvSpPr>
          <p:cNvPr id="25604" name="Rectangle 5"/>
          <p:cNvSpPr>
            <a:spLocks noChangeArrowheads="1"/>
          </p:cNvSpPr>
          <p:nvPr/>
        </p:nvSpPr>
        <p:spPr bwMode="auto">
          <a:xfrm>
            <a:off x="2628900" y="985838"/>
            <a:ext cx="5524500" cy="2062162"/>
          </a:xfrm>
          <a:prstGeom prst="rect">
            <a:avLst/>
          </a:prstGeom>
          <a:noFill/>
          <a:ln w="9525">
            <a:noFill/>
            <a:miter lim="800000"/>
            <a:headEnd/>
            <a:tailEnd/>
          </a:ln>
        </p:spPr>
        <p:txBody>
          <a:bodyPr>
            <a:prstTxWarp prst="textNoShape">
              <a:avLst/>
            </a:prstTxWarp>
            <a:spAutoFit/>
          </a:bodyPr>
          <a:lstStyle/>
          <a:p>
            <a:r>
              <a:rPr lang="en-US" sz="3200"/>
              <a:t>Tape- </a:t>
            </a:r>
          </a:p>
          <a:p>
            <a:r>
              <a:rPr lang="en-US" sz="3200"/>
              <a:t>Pro- Hard copy of footage.</a:t>
            </a:r>
          </a:p>
          <a:p>
            <a:r>
              <a:rPr lang="en-US" sz="3200"/>
              <a:t>Con-This format is very          expensive.</a:t>
            </a:r>
          </a:p>
        </p:txBody>
      </p:sp>
      <p:pic>
        <p:nvPicPr>
          <p:cNvPr id="25605" name="Picture 6" descr="sandisk_compact_flash_memory_card_4gb copy.png"/>
          <p:cNvPicPr>
            <a:picLocks noChangeAspect="1"/>
          </p:cNvPicPr>
          <p:nvPr/>
        </p:nvPicPr>
        <p:blipFill>
          <a:blip r:embed="rId3"/>
          <a:srcRect/>
          <a:stretch>
            <a:fillRect/>
          </a:stretch>
        </p:blipFill>
        <p:spPr bwMode="auto">
          <a:xfrm>
            <a:off x="1181100" y="3048000"/>
            <a:ext cx="1447800" cy="1447800"/>
          </a:xfrm>
          <a:prstGeom prst="rect">
            <a:avLst/>
          </a:prstGeom>
          <a:noFill/>
          <a:ln w="9525">
            <a:noFill/>
            <a:miter lim="800000"/>
            <a:headEnd/>
            <a:tailEnd/>
          </a:ln>
        </p:spPr>
      </p:pic>
      <p:sp>
        <p:nvSpPr>
          <p:cNvPr id="25606" name="Rectangle 7"/>
          <p:cNvSpPr>
            <a:spLocks noChangeArrowheads="1"/>
          </p:cNvSpPr>
          <p:nvPr/>
        </p:nvSpPr>
        <p:spPr bwMode="auto">
          <a:xfrm>
            <a:off x="2628900" y="3048000"/>
            <a:ext cx="5334000" cy="3046413"/>
          </a:xfrm>
          <a:prstGeom prst="rect">
            <a:avLst/>
          </a:prstGeom>
          <a:noFill/>
          <a:ln w="9525">
            <a:noFill/>
            <a:miter lim="800000"/>
            <a:headEnd/>
            <a:tailEnd/>
          </a:ln>
        </p:spPr>
        <p:txBody>
          <a:bodyPr>
            <a:prstTxWarp prst="textNoShape">
              <a:avLst/>
            </a:prstTxWarp>
            <a:spAutoFit/>
          </a:bodyPr>
          <a:lstStyle/>
          <a:p>
            <a:r>
              <a:rPr lang="en-US" sz="3200"/>
              <a:t>Flash Memory Card- </a:t>
            </a:r>
          </a:p>
          <a:p>
            <a:r>
              <a:rPr lang="en-US" sz="3200"/>
              <a:t>Pro-Saves money.  The cost of tape is expensive.</a:t>
            </a:r>
          </a:p>
          <a:p>
            <a:r>
              <a:rPr lang="en-US" sz="3200"/>
              <a:t>Con-You have to back up the footage because its saved on a flash card.</a:t>
            </a:r>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VTR STATIONS</a:t>
            </a:r>
            <a:endParaRPr lang="en-US" dirty="0"/>
          </a:p>
        </p:txBody>
      </p:sp>
      <p:pic>
        <p:nvPicPr>
          <p:cNvPr id="4" name="Content Placeholder 3" descr="Screen shot 2013-07-26 at 12.11.06 AM.png"/>
          <p:cNvPicPr>
            <a:picLocks noGrp="1" noChangeAspect="1"/>
          </p:cNvPicPr>
          <p:nvPr>
            <p:ph sz="quarter" idx="1"/>
          </p:nvPr>
        </p:nvPicPr>
        <p:blipFill>
          <a:blip r:embed="rId2"/>
          <a:stretch>
            <a:fillRect/>
          </a:stretch>
        </p:blipFill>
        <p:spPr>
          <a:xfrm>
            <a:off x="1600200" y="1447800"/>
            <a:ext cx="4999190"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Tape Media</a:t>
            </a:r>
            <a:endParaRPr lang="en-US" dirty="0"/>
          </a:p>
        </p:txBody>
      </p:sp>
      <p:pic>
        <p:nvPicPr>
          <p:cNvPr id="4" name="Content Placeholder 3" descr="Screen shot 2013-07-26 at 12.11.31 AM.png"/>
          <p:cNvPicPr>
            <a:picLocks noGrp="1" noChangeAspect="1"/>
          </p:cNvPicPr>
          <p:nvPr>
            <p:ph sz="quarter" idx="1"/>
          </p:nvPr>
        </p:nvPicPr>
        <p:blipFill>
          <a:blip r:embed="rId2"/>
          <a:stretch>
            <a:fillRect/>
          </a:stretch>
        </p:blipFill>
        <p:spPr>
          <a:xfrm>
            <a:off x="1701800" y="1797050"/>
            <a:ext cx="6197600" cy="38735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25400"/>
            <a:ext cx="7772400" cy="9144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a:ea typeface="ＭＳ Ｐゴシック" charset="-128"/>
                <a:cs typeface="ＭＳ Ｐゴシック" charset="-128"/>
              </a:rPr>
              <a:t>Capturing from a DV camera-</a:t>
            </a:r>
          </a:p>
        </p:txBody>
      </p:sp>
      <p:sp>
        <p:nvSpPr>
          <p:cNvPr id="21507" name="Content Placeholder 4"/>
          <p:cNvSpPr>
            <a:spLocks noGrp="1"/>
          </p:cNvSpPr>
          <p:nvPr>
            <p:ph sz="quarter" idx="1"/>
          </p:nvPr>
        </p:nvSpPr>
        <p:spPr bwMode="auto">
          <a:xfrm>
            <a:off x="457200" y="889000"/>
            <a:ext cx="8229600" cy="5257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a:ea typeface="ＭＳ Ｐゴシック" charset="-128"/>
                <a:cs typeface="ＭＳ Ｐゴシック" charset="-128"/>
              </a:rPr>
              <a:t>FIRE WIRE-</a:t>
            </a:r>
          </a:p>
          <a:p>
            <a:pPr eaLnBrk="1" hangingPunct="1">
              <a:buFont typeface="Arial" charset="0"/>
              <a:buNone/>
            </a:pPr>
            <a:r>
              <a:rPr lang="en-US" dirty="0">
                <a:ea typeface="ＭＳ Ｐゴシック" charset="-128"/>
                <a:cs typeface="ＭＳ Ｐゴシック" charset="-128"/>
              </a:rPr>
              <a:t>	</a:t>
            </a:r>
            <a:r>
              <a:rPr lang="en-US" sz="2000" dirty="0">
                <a:ea typeface="ＭＳ Ｐゴシック" charset="-128"/>
                <a:cs typeface="ＭＳ Ｐゴシック" charset="-128"/>
              </a:rPr>
              <a:t> </a:t>
            </a:r>
            <a:r>
              <a:rPr lang="en-US" sz="2400" dirty="0">
                <a:ea typeface="ＭＳ Ｐゴシック" charset="-128"/>
                <a:cs typeface="ＭＳ Ｐゴシック" charset="-128"/>
              </a:rPr>
              <a:t>The </a:t>
            </a:r>
            <a:r>
              <a:rPr lang="en-US" sz="2400" b="1" dirty="0">
                <a:ea typeface="ＭＳ Ｐゴシック" charset="-128"/>
                <a:cs typeface="ＭＳ Ｐゴシック" charset="-128"/>
              </a:rPr>
              <a:t>IEEE 1394 interface</a:t>
            </a:r>
            <a:r>
              <a:rPr lang="en-US" sz="2400" dirty="0">
                <a:ea typeface="ＭＳ Ｐゴシック" charset="-128"/>
                <a:cs typeface="ＭＳ Ｐゴシック" charset="-128"/>
              </a:rPr>
              <a:t> is a serial bus interface standard for high-speed communications and isochronous real-time data transfer, frequently used by personal</a:t>
            </a:r>
            <a:r>
              <a:rPr lang="en-US" sz="2400" dirty="0">
                <a:ea typeface="ＭＳ Ｐゴシック" charset="-128"/>
                <a:cs typeface="ＭＳ Ｐゴシック" charset="-128"/>
                <a:hlinkClick r:id="rId3" tooltip="Personal computer"/>
              </a:rPr>
              <a:t> </a:t>
            </a:r>
            <a:r>
              <a:rPr lang="en-US" sz="2400" dirty="0">
                <a:ea typeface="ＭＳ Ｐゴシック" charset="-128"/>
                <a:cs typeface="ＭＳ Ｐゴシック" charset="-128"/>
              </a:rPr>
              <a:t>computers, as well as in digital </a:t>
            </a:r>
            <a:r>
              <a:rPr lang="en-US" sz="2400" dirty="0" smtClean="0">
                <a:ea typeface="ＭＳ Ｐゴシック" charset="-128"/>
                <a:cs typeface="ＭＳ Ｐゴシック" charset="-128"/>
              </a:rPr>
              <a:t>audio</a:t>
            </a:r>
            <a:r>
              <a:rPr lang="en-US" sz="2400" dirty="0">
                <a:ea typeface="ＭＳ Ｐゴシック" charset="-128"/>
                <a:cs typeface="ＭＳ Ｐゴシック" charset="-128"/>
              </a:rPr>
              <a:t>, digital video, automotive, and aeronautics applications.</a:t>
            </a:r>
          </a:p>
        </p:txBody>
      </p:sp>
      <p:pic>
        <p:nvPicPr>
          <p:cNvPr id="21508" name="Picture 6" descr="FireWire_4_6Pin copy.png"/>
          <p:cNvPicPr>
            <a:picLocks noChangeAspect="1"/>
          </p:cNvPicPr>
          <p:nvPr/>
        </p:nvPicPr>
        <p:blipFill>
          <a:blip r:embed="rId4"/>
          <a:srcRect/>
          <a:stretch>
            <a:fillRect/>
          </a:stretch>
        </p:blipFill>
        <p:spPr bwMode="auto">
          <a:xfrm>
            <a:off x="4572000" y="3132137"/>
            <a:ext cx="3657600" cy="3014663"/>
          </a:xfrm>
          <a:prstGeom prst="rect">
            <a:avLst/>
          </a:prstGeom>
          <a:noFill/>
          <a:ln w="9525">
            <a:noFill/>
            <a:miter lim="800000"/>
            <a:headEnd/>
            <a:tailEnd/>
          </a:ln>
        </p:spPr>
      </p:pic>
      <p:pic>
        <p:nvPicPr>
          <p:cNvPr id="21509" name="Picture 7" descr="sony-mini-dv-camera copy.png"/>
          <p:cNvPicPr>
            <a:picLocks noChangeAspect="1"/>
          </p:cNvPicPr>
          <p:nvPr/>
        </p:nvPicPr>
        <p:blipFill>
          <a:blip r:embed="rId5"/>
          <a:srcRect/>
          <a:stretch>
            <a:fillRect/>
          </a:stretch>
        </p:blipFill>
        <p:spPr bwMode="auto">
          <a:xfrm>
            <a:off x="762000" y="3022600"/>
            <a:ext cx="3124200" cy="31242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600200" y="228600"/>
            <a:ext cx="7772400" cy="9144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a:ea typeface="ＭＳ Ｐゴシック" charset="-128"/>
                <a:cs typeface="ＭＳ Ｐゴシック" charset="-128"/>
              </a:rPr>
              <a:t>Importing from</a:t>
            </a:r>
            <a:r>
              <a:rPr lang="en-US" dirty="0" smtClean="0">
                <a:ea typeface="ＭＳ Ｐゴシック" charset="-128"/>
                <a:cs typeface="ＭＳ Ｐゴシック" charset="-128"/>
              </a:rPr>
              <a:t> a </a:t>
            </a:r>
            <a:r>
              <a:rPr lang="en-US" dirty="0">
                <a:ea typeface="ＭＳ Ｐゴシック" charset="-128"/>
                <a:cs typeface="ＭＳ Ｐゴシック" charset="-128"/>
              </a:rPr>
              <a:t>Memory Card-</a:t>
            </a:r>
          </a:p>
        </p:txBody>
      </p:sp>
      <p:sp>
        <p:nvSpPr>
          <p:cNvPr id="23555" name="Rectangle 5"/>
          <p:cNvSpPr>
            <a:spLocks noChangeArrowheads="1"/>
          </p:cNvSpPr>
          <p:nvPr/>
        </p:nvSpPr>
        <p:spPr bwMode="auto">
          <a:xfrm>
            <a:off x="381000" y="1447800"/>
            <a:ext cx="8305800" cy="5324535"/>
          </a:xfrm>
          <a:prstGeom prst="rect">
            <a:avLst/>
          </a:prstGeom>
          <a:noFill/>
          <a:ln w="9525">
            <a:noFill/>
            <a:miter lim="800000"/>
            <a:headEnd/>
            <a:tailEnd/>
          </a:ln>
        </p:spPr>
        <p:txBody>
          <a:bodyPr>
            <a:prstTxWarp prst="textNoShape">
              <a:avLst/>
            </a:prstTxWarp>
            <a:spAutoFit/>
          </a:bodyPr>
          <a:lstStyle/>
          <a:p>
            <a:r>
              <a:rPr lang="en-US" sz="2000" b="1" dirty="0"/>
              <a:t>MPEG Streamclip is a powerful free video converter, player, editor for Mac and Windows. It can play many movie files, not only MPEGs; it can convert MPEG files between </a:t>
            </a:r>
            <a:r>
              <a:rPr lang="en-US" sz="2000" b="1" dirty="0" err="1"/>
              <a:t>muxed</a:t>
            </a:r>
            <a:r>
              <a:rPr lang="en-US" sz="2000" b="1" dirty="0"/>
              <a:t>/demuxed formats for authoring; it can encode movies to many formats, including iPod; it can cut, trim and join movies. </a:t>
            </a:r>
          </a:p>
          <a:p>
            <a:r>
              <a:rPr lang="en-US" sz="2000" dirty="0"/>
              <a:t/>
            </a:r>
            <a:br>
              <a:rPr lang="en-US" sz="2000" dirty="0"/>
            </a:br>
            <a:r>
              <a:rPr lang="en-US" sz="2000" dirty="0"/>
              <a:t>You can use MPEG Streamclip to open and play most movie formats including MPEG files or transport streams; edit them with Cut, Copy, Paste, and Trim; set In/Out points and convert them into </a:t>
            </a:r>
            <a:r>
              <a:rPr lang="en-US" sz="2000" dirty="0" err="1"/>
              <a:t>muxed</a:t>
            </a:r>
            <a:r>
              <a:rPr lang="en-US" sz="2000" dirty="0"/>
              <a:t> or demuxed files, or export them to QuickTime, AVI, DV and MPEG-4 files with more than professional quality, so you can easily import them in a DVD authoring tool, and use them with many other applications or devices.</a:t>
            </a:r>
            <a:br>
              <a:rPr lang="en-US" sz="2000" dirty="0"/>
            </a:br>
            <a:r>
              <a:rPr lang="en-US" sz="2000" dirty="0"/>
              <a:t/>
            </a:r>
            <a:br>
              <a:rPr lang="en-US" sz="2000" dirty="0"/>
            </a:br>
            <a:r>
              <a:rPr lang="en-US" sz="2000" dirty="0"/>
              <a:t>Supported input formats: MPEG, VOB, PS, M2P, MOD, VRO, DAT, MOV, DV, AVI, MP4, TS, M2T, MMV, REC, VID, AVR, M2V, M1V, MPV, AIFF, M1A, MP2, MPA, AC3, ...</a:t>
            </a:r>
          </a:p>
        </p:txBody>
      </p:sp>
      <p:pic>
        <p:nvPicPr>
          <p:cNvPr id="23556" name="Picture 2" descr="C:\Documents and Settings\Kevin Bechet\Desktop\Camera Classes New\squaredlogo96.png"/>
          <p:cNvPicPr>
            <a:picLocks noChangeAspect="1" noChangeArrowheads="1"/>
          </p:cNvPicPr>
          <p:nvPr/>
        </p:nvPicPr>
        <p:blipFill>
          <a:blip r:embed="rId2"/>
          <a:srcRect/>
          <a:stretch>
            <a:fillRect/>
          </a:stretch>
        </p:blipFill>
        <p:spPr bwMode="auto">
          <a:xfrm>
            <a:off x="381000" y="228600"/>
            <a:ext cx="1219200" cy="12192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90538" y="11113"/>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a:ea typeface="ＭＳ Ｐゴシック" charset="-128"/>
                <a:cs typeface="ＭＳ Ｐゴシック" charset="-128"/>
              </a:rPr>
              <a:t>Shot Composition</a:t>
            </a:r>
            <a:r>
              <a:rPr lang="en-US" dirty="0" smtClean="0">
                <a:ea typeface="ＭＳ Ｐゴシック" charset="-128"/>
                <a:cs typeface="ＭＳ Ｐゴシック" charset="-128"/>
              </a:rPr>
              <a:t>- Review</a:t>
            </a:r>
            <a:endParaRPr lang="en-US" dirty="0">
              <a:ea typeface="ＭＳ Ｐゴシック" charset="-128"/>
              <a:cs typeface="ＭＳ Ｐゴシック" charset="-128"/>
            </a:endParaRPr>
          </a:p>
        </p:txBody>
      </p:sp>
      <p:sp>
        <p:nvSpPr>
          <p:cNvPr id="24579" name="Content Placeholder 2"/>
          <p:cNvSpPr>
            <a:spLocks noGrp="1"/>
          </p:cNvSpPr>
          <p:nvPr>
            <p:ph sz="quarter" idx="1"/>
          </p:nvPr>
        </p:nvSpPr>
        <p:spPr bwMode="auto">
          <a:xfrm>
            <a:off x="490538" y="1154113"/>
            <a:ext cx="8229600" cy="5334000"/>
          </a:xfrm>
          <a:noFill/>
          <a:ln>
            <a:miter lim="800000"/>
            <a:headEnd/>
            <a:tailEnd/>
          </a:ln>
        </p:spPr>
        <p:txBody>
          <a:bodyPr wrap="square" lIns="91440" tIns="45720" rIns="91440" bIns="45720" numCol="1" anchor="t" anchorCtr="0" compatLnSpc="1">
            <a:prstTxWarp prst="textNoShape">
              <a:avLst/>
            </a:prstTxWarp>
          </a:bodyPr>
          <a:lstStyle/>
          <a:p>
            <a:pPr eaLnBrk="1" hangingPunct="1">
              <a:buFont typeface="Arial" charset="0"/>
              <a:buNone/>
            </a:pPr>
            <a:endParaRPr lang="en-US">
              <a:ea typeface="ＭＳ Ｐゴシック" charset="-128"/>
              <a:cs typeface="ＭＳ Ｐゴシック" charset="-128"/>
            </a:endParaRPr>
          </a:p>
          <a:p>
            <a:pPr eaLnBrk="1" hangingPunct="1">
              <a:buFont typeface="Arial" charset="0"/>
              <a:buNone/>
            </a:pPr>
            <a:endParaRPr lang="en-US">
              <a:ea typeface="ＭＳ Ｐゴシック" charset="-128"/>
              <a:cs typeface="ＭＳ Ｐゴシック" charset="-128"/>
            </a:endParaRPr>
          </a:p>
        </p:txBody>
      </p:sp>
      <p:sp>
        <p:nvSpPr>
          <p:cNvPr id="24580" name="Rectangle 5"/>
          <p:cNvSpPr>
            <a:spLocks noChangeArrowheads="1"/>
          </p:cNvSpPr>
          <p:nvPr/>
        </p:nvSpPr>
        <p:spPr bwMode="auto">
          <a:xfrm>
            <a:off x="762000" y="685800"/>
            <a:ext cx="7924800" cy="6002338"/>
          </a:xfrm>
          <a:prstGeom prst="rect">
            <a:avLst/>
          </a:prstGeom>
          <a:noFill/>
          <a:ln w="9525">
            <a:noFill/>
            <a:miter lim="800000"/>
            <a:headEnd/>
            <a:tailEnd/>
          </a:ln>
        </p:spPr>
        <p:txBody>
          <a:bodyPr>
            <a:prstTxWarp prst="textNoShape">
              <a:avLst/>
            </a:prstTxWarp>
            <a:spAutoFit/>
          </a:bodyPr>
          <a:lstStyle/>
          <a:p>
            <a:r>
              <a:rPr lang="en-US" sz="3200" b="1">
                <a:latin typeface="Calibri" charset="0"/>
              </a:rPr>
              <a:t>Wide Shot-</a:t>
            </a:r>
          </a:p>
          <a:p>
            <a:endParaRPr lang="en-US" sz="3200" b="1">
              <a:latin typeface="Calibri" charset="0"/>
            </a:endParaRPr>
          </a:p>
          <a:p>
            <a:endParaRPr lang="en-US" sz="3200" b="1">
              <a:latin typeface="Calibri" charset="0"/>
            </a:endParaRPr>
          </a:p>
          <a:p>
            <a:r>
              <a:rPr lang="en-US" sz="3200" b="1">
                <a:latin typeface="Calibri" charset="0"/>
              </a:rPr>
              <a:t>Medium Shot-</a:t>
            </a:r>
          </a:p>
          <a:p>
            <a:endParaRPr lang="en-US" sz="3200" b="1">
              <a:latin typeface="Calibri" charset="0"/>
            </a:endParaRPr>
          </a:p>
          <a:p>
            <a:endParaRPr lang="en-US" sz="3200" b="1">
              <a:latin typeface="Calibri" charset="0"/>
            </a:endParaRPr>
          </a:p>
          <a:p>
            <a:r>
              <a:rPr lang="en-US" sz="3200" b="1">
                <a:latin typeface="Calibri" charset="0"/>
              </a:rPr>
              <a:t>Close Up-</a:t>
            </a:r>
          </a:p>
          <a:p>
            <a:endParaRPr lang="en-US" sz="3200" b="1">
              <a:latin typeface="Calibri" charset="0"/>
            </a:endParaRPr>
          </a:p>
          <a:p>
            <a:endParaRPr lang="en-US" sz="3200" b="1">
              <a:latin typeface="Calibri" charset="0"/>
            </a:endParaRPr>
          </a:p>
          <a:p>
            <a:r>
              <a:rPr lang="en-US" sz="3200" b="1">
                <a:latin typeface="Calibri" charset="0"/>
              </a:rPr>
              <a:t>Extreme Close Up-</a:t>
            </a:r>
          </a:p>
          <a:p>
            <a:endParaRPr lang="en-US" sz="3200" b="1">
              <a:latin typeface="Calibri" charset="0"/>
            </a:endParaRPr>
          </a:p>
          <a:p>
            <a:endParaRPr lang="en-US" sz="3200" b="1">
              <a:latin typeface="Calibri" charset="0"/>
            </a:endParaRPr>
          </a:p>
        </p:txBody>
      </p:sp>
      <p:pic>
        <p:nvPicPr>
          <p:cNvPr id="24581" name="Picture 6" descr="Evans CloseUp.jpe.jpeg"/>
          <p:cNvPicPr>
            <a:picLocks noChangeAspect="1"/>
          </p:cNvPicPr>
          <p:nvPr/>
        </p:nvPicPr>
        <p:blipFill>
          <a:blip r:embed="rId2"/>
          <a:srcRect/>
          <a:stretch>
            <a:fillRect/>
          </a:stretch>
        </p:blipFill>
        <p:spPr bwMode="auto">
          <a:xfrm>
            <a:off x="2590800" y="3276600"/>
            <a:ext cx="838200" cy="1284288"/>
          </a:xfrm>
          <a:prstGeom prst="rect">
            <a:avLst/>
          </a:prstGeom>
          <a:noFill/>
          <a:ln w="9525">
            <a:noFill/>
            <a:miter lim="800000"/>
            <a:headEnd/>
            <a:tailEnd/>
          </a:ln>
        </p:spPr>
      </p:pic>
      <p:pic>
        <p:nvPicPr>
          <p:cNvPr id="24582" name="Picture 7" descr="extreme_close_up_bw_001.jpg"/>
          <p:cNvPicPr>
            <a:picLocks noChangeAspect="1"/>
          </p:cNvPicPr>
          <p:nvPr/>
        </p:nvPicPr>
        <p:blipFill>
          <a:blip r:embed="rId3"/>
          <a:srcRect/>
          <a:stretch>
            <a:fillRect/>
          </a:stretch>
        </p:blipFill>
        <p:spPr bwMode="auto">
          <a:xfrm>
            <a:off x="3962400" y="5105400"/>
            <a:ext cx="1084263" cy="893763"/>
          </a:xfrm>
          <a:prstGeom prst="rect">
            <a:avLst/>
          </a:prstGeom>
          <a:noFill/>
          <a:ln w="9525">
            <a:noFill/>
            <a:miter lim="800000"/>
            <a:headEnd/>
            <a:tailEnd/>
          </a:ln>
        </p:spPr>
      </p:pic>
      <p:pic>
        <p:nvPicPr>
          <p:cNvPr id="24583" name="Picture 8" descr="images ms.jpeg"/>
          <p:cNvPicPr>
            <a:picLocks noChangeAspect="1"/>
          </p:cNvPicPr>
          <p:nvPr/>
        </p:nvPicPr>
        <p:blipFill>
          <a:blip r:embed="rId4"/>
          <a:srcRect/>
          <a:stretch>
            <a:fillRect/>
          </a:stretch>
        </p:blipFill>
        <p:spPr bwMode="auto">
          <a:xfrm>
            <a:off x="3429000" y="2038350"/>
            <a:ext cx="933450" cy="1238250"/>
          </a:xfrm>
          <a:prstGeom prst="rect">
            <a:avLst/>
          </a:prstGeom>
          <a:noFill/>
          <a:ln w="9525">
            <a:noFill/>
            <a:miter lim="800000"/>
            <a:headEnd/>
            <a:tailEnd/>
          </a:ln>
        </p:spPr>
      </p:pic>
      <p:pic>
        <p:nvPicPr>
          <p:cNvPr id="24584" name="Picture 9" descr="images.jpeg"/>
          <p:cNvPicPr>
            <a:picLocks noChangeAspect="1"/>
          </p:cNvPicPr>
          <p:nvPr/>
        </p:nvPicPr>
        <p:blipFill>
          <a:blip r:embed="rId5"/>
          <a:srcRect/>
          <a:stretch>
            <a:fillRect/>
          </a:stretch>
        </p:blipFill>
        <p:spPr bwMode="auto">
          <a:xfrm>
            <a:off x="2933700" y="838200"/>
            <a:ext cx="1428750" cy="10763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0"/>
            <a:ext cx="7772400" cy="9144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a:ea typeface="ＭＳ Ｐゴシック" charset="-128"/>
                <a:cs typeface="ＭＳ Ｐゴシック" charset="-128"/>
              </a:rPr>
              <a:t>Basic Functions of a camcorder.</a:t>
            </a:r>
          </a:p>
        </p:txBody>
      </p:sp>
      <p:sp>
        <p:nvSpPr>
          <p:cNvPr id="18435" name="Content Placeholder 2"/>
          <p:cNvSpPr>
            <a:spLocks noGrp="1"/>
          </p:cNvSpPr>
          <p:nvPr>
            <p:ph sz="quarter" idx="1"/>
          </p:nvPr>
        </p:nvSpPr>
        <p:spPr bwMode="auto">
          <a:xfrm>
            <a:off x="457200" y="914400"/>
            <a:ext cx="8229600" cy="51816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a:ea typeface="ＭＳ Ｐゴシック" charset="-128"/>
                <a:cs typeface="ＭＳ Ｐゴシック" charset="-128"/>
              </a:rPr>
              <a:t>Zoom – </a:t>
            </a:r>
            <a:r>
              <a:rPr lang="en-US" sz="2600" dirty="0">
                <a:ea typeface="ＭＳ Ｐゴシック" charset="-128"/>
                <a:cs typeface="ＭＳ Ｐゴシック" charset="-128"/>
              </a:rPr>
              <a:t>In and Out.  The process of using the automatic zoom mechanism on the camera to bring the subject closer or further away</a:t>
            </a:r>
            <a:r>
              <a:rPr lang="en-US" dirty="0">
                <a:ea typeface="ＭＳ Ｐゴシック" charset="-128"/>
                <a:cs typeface="ＭＳ Ｐゴシック" charset="-128"/>
              </a:rPr>
              <a:t>.</a:t>
            </a:r>
          </a:p>
          <a:p>
            <a:pPr eaLnBrk="1" hangingPunct="1"/>
            <a:r>
              <a:rPr lang="en-US" dirty="0">
                <a:ea typeface="ＭＳ Ｐゴシック" charset="-128"/>
                <a:cs typeface="ＭＳ Ｐゴシック" charset="-128"/>
              </a:rPr>
              <a:t>Iris-</a:t>
            </a:r>
            <a:r>
              <a:rPr lang="en-US" sz="2600" dirty="0">
                <a:ea typeface="ＭＳ Ｐゴシック" charset="-128"/>
                <a:cs typeface="ＭＳ Ｐゴシック" charset="-128"/>
              </a:rPr>
              <a:t>Adjustable lens-opening mechanism, same as lens diaphragm. This part of the camera’s lens allows light into the camera. Pressing (+) opens the iris, pressing (-) closes the iris.  </a:t>
            </a:r>
          </a:p>
          <a:p>
            <a:pPr eaLnBrk="1" hangingPunct="1"/>
            <a:r>
              <a:rPr lang="en-US" dirty="0">
                <a:ea typeface="ＭＳ Ｐゴシック" charset="-128"/>
                <a:cs typeface="ＭＳ Ｐゴシック" charset="-128"/>
              </a:rPr>
              <a:t>White Balance-</a:t>
            </a:r>
            <a:r>
              <a:rPr lang="en-US" sz="2400" dirty="0">
                <a:ea typeface="ＭＳ Ｐゴシック" charset="-128"/>
                <a:cs typeface="ＭＳ Ｐゴシック" charset="-128"/>
              </a:rPr>
              <a:t>An internal function of the video camera that balances it’s colors using a reference of all colors combined (white). </a:t>
            </a: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dirty="0" smtClean="0"/>
              <a:t>Overview</a:t>
            </a:r>
            <a:endParaRPr lang="en-US" dirty="0"/>
          </a:p>
        </p:txBody>
      </p:sp>
      <p:sp>
        <p:nvSpPr>
          <p:cNvPr id="3" name="Content Placeholder 2"/>
          <p:cNvSpPr>
            <a:spLocks noGrp="1"/>
          </p:cNvSpPr>
          <p:nvPr>
            <p:ph sz="quarter" idx="1"/>
          </p:nvPr>
        </p:nvSpPr>
        <p:spPr>
          <a:xfrm>
            <a:off x="457200" y="1066800"/>
            <a:ext cx="8229600" cy="5211762"/>
          </a:xfrm>
        </p:spPr>
        <p:txBody>
          <a:bodyPr/>
          <a:lstStyle/>
          <a:p>
            <a:r>
              <a:rPr lang="en-US" dirty="0" smtClean="0"/>
              <a:t>Key Terms</a:t>
            </a:r>
          </a:p>
          <a:p>
            <a:r>
              <a:rPr lang="en-US" dirty="0" smtClean="0"/>
              <a:t>Tape formats.</a:t>
            </a:r>
          </a:p>
          <a:p>
            <a:r>
              <a:rPr lang="en-US" dirty="0" smtClean="0"/>
              <a:t>Memory card vs. Tape</a:t>
            </a:r>
          </a:p>
          <a:p>
            <a:r>
              <a:rPr lang="en-US" dirty="0" smtClean="0"/>
              <a:t>Shot Composition.</a:t>
            </a:r>
          </a:p>
          <a:p>
            <a:r>
              <a:rPr lang="en-US" dirty="0" smtClean="0"/>
              <a:t>Basic Functions of a camcorder.</a:t>
            </a:r>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54864"/>
            <a:ext cx="7772400" cy="9144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a:ea typeface="ＭＳ Ｐゴシック" charset="-128"/>
                <a:cs typeface="ＭＳ Ｐゴシック" charset="-128"/>
              </a:rPr>
              <a:t>Basic Functions of a camcorder.</a:t>
            </a:r>
          </a:p>
        </p:txBody>
      </p:sp>
      <p:sp>
        <p:nvSpPr>
          <p:cNvPr id="19459" name="Content Placeholder 2"/>
          <p:cNvSpPr>
            <a:spLocks noGrp="1"/>
          </p:cNvSpPr>
          <p:nvPr>
            <p:ph sz="quarter" idx="1"/>
          </p:nvPr>
        </p:nvSpPr>
        <p:spPr bwMode="auto">
          <a:xfrm>
            <a:off x="457200" y="1143000"/>
            <a:ext cx="8229600" cy="5334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a:ea typeface="ＭＳ Ｐゴシック" charset="-128"/>
                <a:cs typeface="ＭＳ Ｐゴシック" charset="-128"/>
              </a:rPr>
              <a:t>Focus-</a:t>
            </a:r>
            <a:r>
              <a:rPr lang="en-US" sz="2600" dirty="0">
                <a:ea typeface="ＭＳ Ｐゴシック" charset="-128"/>
                <a:cs typeface="ＭＳ Ｐゴシック" charset="-128"/>
              </a:rPr>
              <a:t>The degree to which light rays coming from the same part of an object through different parts of the lens </a:t>
            </a:r>
            <a:r>
              <a:rPr lang="en-US" sz="2600" dirty="0" err="1">
                <a:ea typeface="ＭＳ Ｐゴシック" charset="-128"/>
                <a:cs typeface="ＭＳ Ｐゴシック" charset="-128"/>
              </a:rPr>
              <a:t>reconverge</a:t>
            </a:r>
            <a:r>
              <a:rPr lang="en-US" sz="2600" dirty="0">
                <a:ea typeface="ＭＳ Ｐゴシック" charset="-128"/>
                <a:cs typeface="ＭＳ Ｐゴシック" charset="-128"/>
              </a:rPr>
              <a:t> at the same point on the film (or imaging) frame (or plane), creating sharp lines and distinct textures. </a:t>
            </a:r>
          </a:p>
          <a:p>
            <a:pPr eaLnBrk="1" hangingPunct="1"/>
            <a:r>
              <a:rPr lang="en-US" dirty="0">
                <a:ea typeface="ＭＳ Ｐゴシック" charset="-128"/>
                <a:cs typeface="ＭＳ Ｐゴシック" charset="-128"/>
              </a:rPr>
              <a:t>Record-</a:t>
            </a:r>
            <a:r>
              <a:rPr lang="en-US" sz="2600" dirty="0">
                <a:ea typeface="ＭＳ Ｐゴシック" charset="-128"/>
                <a:cs typeface="ＭＳ Ｐゴシック" charset="-128"/>
              </a:rPr>
              <a:t>The process whereby the audio and/or video electronic signal is used to arrange iron-oxide particles on the magnetic recording tape to store a record of the electronic signal for later retrieval</a:t>
            </a:r>
            <a:r>
              <a:rPr lang="en-US" sz="2600" dirty="0" smtClean="0">
                <a:ea typeface="ＭＳ Ｐゴシック" charset="-128"/>
                <a:cs typeface="ＭＳ Ｐゴシック" charset="-128"/>
              </a:rPr>
              <a:t>.</a:t>
            </a:r>
            <a:endParaRPr lang="en-US" dirty="0">
              <a:ea typeface="ＭＳ Ｐゴシック" charset="-128"/>
              <a:cs typeface="ＭＳ Ｐゴシック" charset="-128"/>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7-30 at 11.58.38 PM.png"/>
          <p:cNvPicPr>
            <a:picLocks noGrp="1" noChangeAspect="1"/>
          </p:cNvPicPr>
          <p:nvPr>
            <p:ph sz="quarter" idx="1"/>
          </p:nvPr>
        </p:nvPicPr>
        <p:blipFill>
          <a:blip r:embed="rId2"/>
          <a:stretch>
            <a:fillRect/>
          </a:stretch>
        </p:blipFill>
        <p:spPr>
          <a:xfrm>
            <a:off x="0" y="0"/>
            <a:ext cx="9138094"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0"/>
            <a:ext cx="7772400" cy="9144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smtClean="0">
                <a:ea typeface="ＭＳ Ｐゴシック" charset="-128"/>
                <a:cs typeface="ＭＳ Ｐゴシック" charset="-128"/>
              </a:rPr>
              <a:t>Key Terms</a:t>
            </a:r>
            <a:endParaRPr lang="en-US" dirty="0">
              <a:ea typeface="ＭＳ Ｐゴシック" charset="-128"/>
              <a:cs typeface="ＭＳ Ｐゴシック" charset="-128"/>
            </a:endParaRPr>
          </a:p>
        </p:txBody>
      </p:sp>
      <p:sp>
        <p:nvSpPr>
          <p:cNvPr id="15363" name="Content Placeholder 2"/>
          <p:cNvSpPr>
            <a:spLocks noGrp="1"/>
          </p:cNvSpPr>
          <p:nvPr>
            <p:ph sz="quarter" idx="1"/>
          </p:nvPr>
        </p:nvSpPr>
        <p:spPr bwMode="auto">
          <a:xfrm>
            <a:off x="457200" y="1066800"/>
            <a:ext cx="8229600" cy="52117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smtClean="0">
                <a:ea typeface="ＭＳ Ｐゴシック" charset="-128"/>
                <a:cs typeface="ＭＳ Ｐゴシック" charset="-128"/>
              </a:rPr>
              <a:t>Audio Track- The area of the video tape used for recording the audio information.</a:t>
            </a:r>
          </a:p>
          <a:p>
            <a:pPr eaLnBrk="1" hangingPunct="1"/>
            <a:r>
              <a:rPr lang="en-US" dirty="0" smtClean="0">
                <a:ea typeface="ＭＳ Ｐゴシック" charset="-128"/>
                <a:cs typeface="ＭＳ Ｐゴシック" charset="-128"/>
              </a:rPr>
              <a:t>Composite Video- A system that combines the Y(Luminance or black and white) and C (Color-red, green and blue) Video information into a single signal.</a:t>
            </a:r>
          </a:p>
          <a:p>
            <a:pPr eaLnBrk="1" hangingPunct="1"/>
            <a:r>
              <a:rPr lang="en-US" dirty="0" smtClean="0">
                <a:ea typeface="ＭＳ Ｐゴシック" charset="-128"/>
                <a:cs typeface="ＭＳ Ｐゴシック" charset="-128"/>
              </a:rPr>
              <a:t>Control Track- The area of the videotape used for recording synchronizing information.</a:t>
            </a:r>
          </a:p>
          <a:p>
            <a:pPr eaLnBrk="1" hangingPunct="1"/>
            <a:r>
              <a:rPr lang="en-US" dirty="0" smtClean="0">
                <a:ea typeface="ＭＳ Ｐゴシック" charset="-128"/>
                <a:cs typeface="ＭＳ Ｐゴシック" charset="-128"/>
              </a:rPr>
              <a:t>Field Log- A record of each take during the videotaping.  </a:t>
            </a:r>
          </a:p>
        </p:txBody>
      </p:sp>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rmAutofit fontScale="90000"/>
          </a:bodyPr>
          <a:lstStyle/>
          <a:p>
            <a:r>
              <a:rPr lang="en-US" dirty="0" smtClean="0"/>
              <a:t>Color Difference Component System</a:t>
            </a:r>
            <a:endParaRPr lang="en-US" dirty="0"/>
          </a:p>
        </p:txBody>
      </p:sp>
      <p:pic>
        <p:nvPicPr>
          <p:cNvPr id="4" name="Content Placeholder 3" descr="Screen shot 2013-07-26 at 12.10.44 AM.png"/>
          <p:cNvPicPr>
            <a:picLocks noGrp="1" noChangeAspect="1"/>
          </p:cNvPicPr>
          <p:nvPr>
            <p:ph sz="quarter" idx="1"/>
          </p:nvPr>
        </p:nvPicPr>
        <p:blipFill>
          <a:blip r:embed="rId2"/>
          <a:stretch>
            <a:fillRect/>
          </a:stretch>
        </p:blipFill>
        <p:spPr>
          <a:xfrm>
            <a:off x="914400" y="1295400"/>
            <a:ext cx="7772400" cy="430886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lstStyle/>
          <a:p>
            <a:r>
              <a:rPr lang="en-US" dirty="0" smtClean="0"/>
              <a:t>Field Log- Used for Recording</a:t>
            </a:r>
            <a:endParaRPr lang="en-US" dirty="0"/>
          </a:p>
        </p:txBody>
      </p:sp>
      <p:pic>
        <p:nvPicPr>
          <p:cNvPr id="4" name="Content Placeholder 3" descr="Screen shot 2013-07-26 at 12.11.58 AM.png"/>
          <p:cNvPicPr>
            <a:picLocks noGrp="1" noChangeAspect="1"/>
          </p:cNvPicPr>
          <p:nvPr>
            <p:ph sz="quarter" idx="1"/>
          </p:nvPr>
        </p:nvPicPr>
        <p:blipFill>
          <a:blip r:embed="rId2"/>
          <a:stretch>
            <a:fillRect/>
          </a:stretch>
        </p:blipFill>
        <p:spPr>
          <a:xfrm>
            <a:off x="685800" y="1447800"/>
            <a:ext cx="7319018"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54864"/>
            <a:ext cx="7772400" cy="914400"/>
          </a:xfrm>
          <a:noFill/>
          <a:ln>
            <a:miter lim="800000"/>
            <a:headEnd/>
            <a:tailEnd/>
          </a:ln>
        </p:spPr>
        <p:txBody>
          <a:bodyPr wrap="square" lIns="91440" tIns="45720" rIns="91440" bIns="45720" numCol="1" anchor="t" anchorCtr="0" compatLnSpc="1">
            <a:prstTxWarp prst="textNoShape">
              <a:avLst/>
            </a:prstTxWarp>
            <a:normAutofit fontScale="90000"/>
          </a:bodyPr>
          <a:lstStyle/>
          <a:p>
            <a:pPr eaLnBrk="1" hangingPunct="1"/>
            <a:r>
              <a:rPr lang="en-US" dirty="0" smtClean="0">
                <a:ea typeface="ＭＳ Ｐゴシック" charset="-128"/>
                <a:cs typeface="ＭＳ Ｐゴシック" charset="-128"/>
              </a:rPr>
              <a:t>Key Terms</a:t>
            </a:r>
            <a:br>
              <a:rPr lang="en-US" dirty="0" smtClean="0">
                <a:ea typeface="ＭＳ Ｐゴシック" charset="-128"/>
                <a:cs typeface="ＭＳ Ｐゴシック" charset="-128"/>
              </a:rPr>
            </a:br>
            <a:endParaRPr lang="en-US" dirty="0">
              <a:ea typeface="ＭＳ Ｐゴシック" charset="-128"/>
              <a:cs typeface="ＭＳ Ｐゴシック" charset="-128"/>
            </a:endParaRPr>
          </a:p>
        </p:txBody>
      </p:sp>
      <p:sp>
        <p:nvSpPr>
          <p:cNvPr id="16387" name="Content Placeholder 2"/>
          <p:cNvSpPr>
            <a:spLocks noGrp="1"/>
          </p:cNvSpPr>
          <p:nvPr>
            <p:ph sz="quarter" idx="1"/>
          </p:nvPr>
        </p:nvSpPr>
        <p:spPr bwMode="auto">
          <a:xfrm>
            <a:off x="914400" y="969264"/>
            <a:ext cx="7772400" cy="45720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smtClean="0">
                <a:ea typeface="ＭＳ Ｐゴシック" charset="-128"/>
                <a:cs typeface="ＭＳ Ｐゴシック" charset="-128"/>
              </a:rPr>
              <a:t>Flash Memory Device- A read write portable storage device that can download, store, and upload a limited amount of digital, audio and video information.</a:t>
            </a:r>
          </a:p>
          <a:p>
            <a:pPr eaLnBrk="1" hangingPunct="1"/>
            <a:r>
              <a:rPr lang="en-US" dirty="0" smtClean="0">
                <a:ea typeface="ＭＳ Ｐゴシック" charset="-128"/>
                <a:cs typeface="ＭＳ Ｐゴシック" charset="-128"/>
              </a:rPr>
              <a:t>Interactive Video- A computer driven program that gives the viewer some control over what to see and how to see it.</a:t>
            </a:r>
          </a:p>
          <a:p>
            <a:pPr eaLnBrk="1" hangingPunct="1"/>
            <a:r>
              <a:rPr lang="en-US" dirty="0" smtClean="0">
                <a:ea typeface="ＭＳ Ｐゴシック" charset="-128"/>
                <a:cs typeface="ＭＳ Ｐゴシック" charset="-128"/>
              </a:rPr>
              <a:t>Multimedia- Computer display of text, sound, and still moving images.</a:t>
            </a:r>
            <a:endParaRPr lang="en-US" dirty="0">
              <a:ea typeface="ＭＳ Ｐゴシック" charset="-128"/>
              <a:cs typeface="ＭＳ Ｐゴシック" charset="-128"/>
            </a:endParaRPr>
          </a:p>
          <a:p>
            <a:pPr eaLnBrk="1" hangingPunct="1">
              <a:buFont typeface="Arial" charset="0"/>
              <a:buNone/>
            </a:pPr>
            <a:r>
              <a:rPr lang="en-US" dirty="0">
                <a:ea typeface="ＭＳ Ｐゴシック" charset="-128"/>
                <a:cs typeface="ＭＳ Ｐゴシック" charset="-128"/>
              </a:rPr>
              <a:t> </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54864"/>
            <a:ext cx="7772400" cy="914400"/>
          </a:xfrm>
          <a:noFill/>
          <a:ln>
            <a:miter lim="800000"/>
            <a:headEnd/>
            <a:tailEnd/>
          </a:ln>
        </p:spPr>
        <p:txBody>
          <a:bodyPr wrap="square" lIns="91440" tIns="45720" rIns="91440" bIns="45720" numCol="1" anchor="t" anchorCtr="0" compatLnSpc="1">
            <a:prstTxWarp prst="textNoShape">
              <a:avLst/>
            </a:prstTxWarp>
            <a:normAutofit fontScale="90000"/>
          </a:bodyPr>
          <a:lstStyle/>
          <a:p>
            <a:pPr eaLnBrk="1" hangingPunct="1"/>
            <a:r>
              <a:rPr lang="en-US" dirty="0" smtClean="0">
                <a:ea typeface="ＭＳ Ｐゴシック" charset="-128"/>
                <a:cs typeface="ＭＳ Ｐゴシック" charset="-128"/>
              </a:rPr>
              <a:t>Key Terms</a:t>
            </a:r>
            <a:br>
              <a:rPr lang="en-US" dirty="0" smtClean="0">
                <a:ea typeface="ＭＳ Ｐゴシック" charset="-128"/>
                <a:cs typeface="ＭＳ Ｐゴシック" charset="-128"/>
              </a:rPr>
            </a:br>
            <a:endParaRPr lang="en-US" dirty="0">
              <a:ea typeface="ＭＳ Ｐゴシック" charset="-128"/>
              <a:cs typeface="ＭＳ Ｐゴシック" charset="-128"/>
            </a:endParaRPr>
          </a:p>
        </p:txBody>
      </p:sp>
      <p:sp>
        <p:nvSpPr>
          <p:cNvPr id="17411" name="Content Placeholder 2"/>
          <p:cNvSpPr>
            <a:spLocks noGrp="1"/>
          </p:cNvSpPr>
          <p:nvPr>
            <p:ph sz="quarter" idx="1"/>
          </p:nvPr>
        </p:nvSpPr>
        <p:spPr bwMode="auto">
          <a:xfrm>
            <a:off x="457200" y="969264"/>
            <a:ext cx="8229600" cy="4525962"/>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r>
              <a:rPr lang="en-US" dirty="0" smtClean="0">
                <a:ea typeface="ＭＳ Ｐゴシック" charset="-128"/>
                <a:cs typeface="ＭＳ Ｐゴシック" charset="-128"/>
              </a:rPr>
              <a:t>Non-Linear Storage System- Storage of video and audio material in digital form on a hard drive or read write optical disc. Each single frame can be instantly accessed by the computer. </a:t>
            </a:r>
          </a:p>
          <a:p>
            <a:pPr eaLnBrk="1" hangingPunct="1"/>
            <a:r>
              <a:rPr lang="en-US" dirty="0" smtClean="0">
                <a:ea typeface="ＭＳ Ｐゴシック" charset="-128"/>
                <a:cs typeface="ＭＳ Ｐゴシック" charset="-128"/>
              </a:rPr>
              <a:t>NTSC- Stands for National Television System Committee. Normally refers to the composite video signal, consisting of the Y Signal &amp; C Signal.</a:t>
            </a:r>
          </a:p>
          <a:p>
            <a:pPr eaLnBrk="1" hangingPunct="1"/>
            <a:r>
              <a:rPr lang="en-US" dirty="0" smtClean="0">
                <a:ea typeface="ＭＳ Ｐゴシック" charset="-128"/>
                <a:cs typeface="ＭＳ Ｐゴシック" charset="-128"/>
              </a:rPr>
              <a:t>Tapeless Systems – Refers to the recording, storage, and playback of audio and video information via computer storage devices rather than video tape.  </a:t>
            </a:r>
            <a:endParaRPr lang="en-US" dirty="0">
              <a:ea typeface="ＭＳ Ｐゴシック" charset="-128"/>
              <a:cs typeface="ＭＳ Ｐゴシック" charset="-128"/>
            </a:endParaRPr>
          </a:p>
          <a:p>
            <a:pPr eaLnBrk="1" hangingPunct="1">
              <a:buFont typeface="Arial" charset="0"/>
              <a:buNone/>
            </a:pPr>
            <a:r>
              <a:rPr lang="en-US" dirty="0">
                <a:ea typeface="ＭＳ Ｐゴシック" charset="-128"/>
                <a:cs typeface="ＭＳ Ｐゴシック" charset="-128"/>
              </a:rPr>
              <a:t> </a:t>
            </a:r>
          </a:p>
        </p:txBody>
      </p:sp>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54864"/>
            <a:ext cx="7772400" cy="914400"/>
          </a:xfrm>
          <a:noFill/>
          <a:ln>
            <a:miter lim="800000"/>
            <a:headEnd/>
            <a:tailEnd/>
          </a:ln>
        </p:spPr>
        <p:txBody>
          <a:bodyPr wrap="square" lIns="91440" tIns="45720" rIns="91440" bIns="45720" numCol="1" anchor="t" anchorCtr="0" compatLnSpc="1">
            <a:prstTxWarp prst="textNoShape">
              <a:avLst/>
            </a:prstTxWarp>
            <a:normAutofit fontScale="90000"/>
          </a:bodyPr>
          <a:lstStyle/>
          <a:p>
            <a:pPr eaLnBrk="1" hangingPunct="1"/>
            <a:r>
              <a:rPr lang="en-US" dirty="0" smtClean="0">
                <a:ea typeface="ＭＳ Ｐゴシック" charset="-128"/>
                <a:cs typeface="ＭＳ Ｐゴシック" charset="-128"/>
              </a:rPr>
              <a:t>Key Terms</a:t>
            </a:r>
            <a:br>
              <a:rPr lang="en-US" dirty="0" smtClean="0">
                <a:ea typeface="ＭＳ Ｐゴシック" charset="-128"/>
                <a:cs typeface="ＭＳ Ｐゴシック" charset="-128"/>
              </a:rPr>
            </a:br>
            <a:endParaRPr lang="en-US" dirty="0">
              <a:ea typeface="ＭＳ Ｐゴシック" charset="-128"/>
              <a:cs typeface="ＭＳ Ｐゴシック" charset="-128"/>
            </a:endParaRPr>
          </a:p>
        </p:txBody>
      </p:sp>
      <p:sp>
        <p:nvSpPr>
          <p:cNvPr id="17411" name="Content Placeholder 2"/>
          <p:cNvSpPr>
            <a:spLocks noGrp="1"/>
          </p:cNvSpPr>
          <p:nvPr>
            <p:ph sz="quarter" idx="1"/>
          </p:nvPr>
        </p:nvSpPr>
        <p:spPr bwMode="auto">
          <a:xfrm>
            <a:off x="457200" y="969264"/>
            <a:ext cx="8229600" cy="45259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dirty="0" smtClean="0">
                <a:ea typeface="ＭＳ Ｐゴシック" charset="-128"/>
                <a:cs typeface="ＭＳ Ｐゴシック" charset="-128"/>
              </a:rPr>
              <a:t>Video Server- A large capacity computer hard drive that can store and play back audio and video information.</a:t>
            </a:r>
          </a:p>
          <a:p>
            <a:pPr eaLnBrk="1" hangingPunct="1"/>
            <a:r>
              <a:rPr lang="en-US" dirty="0" smtClean="0">
                <a:ea typeface="ＭＳ Ｐゴシック" charset="-128"/>
                <a:cs typeface="ＭＳ Ｐゴシック" charset="-128"/>
              </a:rPr>
              <a:t>External Hard Drive Recorder- A large capacity hard drive utilized to capture data from Electronic Field Cameras.  </a:t>
            </a:r>
          </a:p>
          <a:p>
            <a:pPr eaLnBrk="1" hangingPunct="1"/>
            <a:r>
              <a:rPr lang="en-US" dirty="0" smtClean="0">
                <a:ea typeface="ＭＳ Ｐゴシック" charset="-128"/>
                <a:cs typeface="ＭＳ Ｐゴシック" charset="-128"/>
              </a:rPr>
              <a:t>Video Track- The area of the video tape used for recording the video information.  </a:t>
            </a:r>
          </a:p>
          <a:p>
            <a:pPr eaLnBrk="1" hangingPunct="1"/>
            <a:r>
              <a:rPr lang="en-US" dirty="0" smtClean="0">
                <a:ea typeface="ＭＳ Ｐゴシック" charset="-128"/>
                <a:cs typeface="ＭＳ Ｐゴシック" charset="-128"/>
              </a:rPr>
              <a:t>Time Base Corrector- An electronic accessory to videotape recorders that help makes videotape playbacks electronically stable.</a:t>
            </a:r>
          </a:p>
          <a:p>
            <a:pPr eaLnBrk="1" hangingPunct="1">
              <a:buFont typeface="Arial" charset="0"/>
              <a:buNone/>
            </a:pPr>
            <a:r>
              <a:rPr lang="en-US" dirty="0">
                <a:ea typeface="ＭＳ Ｐゴシック" charset="-128"/>
                <a:cs typeface="ＭＳ Ｐゴシック" charset="-128"/>
              </a:rPr>
              <a:t> </a:t>
            </a:r>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906000" cy="1143000"/>
          </a:xfrm>
        </p:spPr>
        <p:txBody>
          <a:bodyPr>
            <a:normAutofit fontScale="90000"/>
          </a:bodyPr>
          <a:lstStyle/>
          <a:p>
            <a:r>
              <a:rPr lang="en-US" dirty="0" smtClean="0"/>
              <a:t>Video Storage System-</a:t>
            </a:r>
            <a:br>
              <a:rPr lang="en-US" dirty="0" smtClean="0"/>
            </a:br>
            <a:r>
              <a:rPr lang="en-US" dirty="0" smtClean="0"/>
              <a:t> Used for editing bays</a:t>
            </a:r>
            <a:endParaRPr lang="en-US" dirty="0"/>
          </a:p>
        </p:txBody>
      </p:sp>
      <p:pic>
        <p:nvPicPr>
          <p:cNvPr id="4" name="Content Placeholder 3" descr="avidlanshare.jpg"/>
          <p:cNvPicPr>
            <a:picLocks noGrp="1" noChangeAspect="1"/>
          </p:cNvPicPr>
          <p:nvPr>
            <p:ph sz="quarter" idx="1"/>
          </p:nvPr>
        </p:nvPicPr>
        <p:blipFill>
          <a:blip r:embed="rId2"/>
          <a:stretch>
            <a:fillRect/>
          </a:stretch>
        </p:blipFill>
        <p:spPr>
          <a:xfrm>
            <a:off x="2057399" y="1600200"/>
            <a:ext cx="5439747" cy="4038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552</TotalTime>
  <Words>1035</Words>
  <Application>Microsoft Macintosh PowerPoint</Application>
  <PresentationFormat>On-screen Show (4:3)</PresentationFormat>
  <Paragraphs>77</Paragraphs>
  <Slides>21</Slides>
  <Notes>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Equity</vt:lpstr>
      <vt:lpstr>Zettl  Chapter 11</vt:lpstr>
      <vt:lpstr>Overview</vt:lpstr>
      <vt:lpstr>Key Terms</vt:lpstr>
      <vt:lpstr>Color Difference Component System</vt:lpstr>
      <vt:lpstr>Field Log- Used for Recording</vt:lpstr>
      <vt:lpstr>Key Terms </vt:lpstr>
      <vt:lpstr>Key Terms </vt:lpstr>
      <vt:lpstr>Key Terms </vt:lpstr>
      <vt:lpstr>Video Storage System-  Used for editing bays</vt:lpstr>
      <vt:lpstr>Video Server- Used for Cablecast</vt:lpstr>
      <vt:lpstr>External Hard Drive Recorder</vt:lpstr>
      <vt:lpstr>Video Formats-</vt:lpstr>
      <vt:lpstr>Memory Card vs. Tape-</vt:lpstr>
      <vt:lpstr>VTR STATIONS</vt:lpstr>
      <vt:lpstr>Tape Media</vt:lpstr>
      <vt:lpstr>Capturing from a DV camera-</vt:lpstr>
      <vt:lpstr>Importing from a Memory Card-</vt:lpstr>
      <vt:lpstr>Shot Composition- Review</vt:lpstr>
      <vt:lpstr>Basic Functions of a camcorder.</vt:lpstr>
      <vt:lpstr>Basic Functions of a camcorder.</vt:lpstr>
      <vt:lpstr>Slide 21</vt:lpstr>
    </vt:vector>
  </TitlesOfParts>
  <Company>Woburn Public Media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Bechet</dc:creator>
  <cp:lastModifiedBy>Kevin Bechet</cp:lastModifiedBy>
  <cp:revision>150</cp:revision>
  <dcterms:created xsi:type="dcterms:W3CDTF">2013-07-31T03:55:08Z</dcterms:created>
  <dcterms:modified xsi:type="dcterms:W3CDTF">2013-07-31T04:02:14Z</dcterms:modified>
</cp:coreProperties>
</file>