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Default Extension="rels" ContentType="application/vnd.openxmlformats-package.relationships+xml"/>
  <Override PartName="/ppt/slides/slide5.xml" ContentType="application/vnd.openxmlformats-officedocument.presentationml.slide+xml"/>
  <Override PartName="/ppt/slides/slide38.xml" ContentType="application/vnd.openxmlformats-officedocument.presentationml.slide+xml"/>
  <Override PartName="/ppt/slides/slide10.xml" ContentType="application/vnd.openxmlformats-officedocument.presentationml.slide+xml"/>
  <Default Extension="jpeg" ContentType="image/jpe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350" r:id="rId39"/>
    <p:sldId id="351" r:id="rId40"/>
    <p:sldId id="352" r:id="rId41"/>
    <p:sldId id="353" r:id="rId42"/>
    <p:sldId id="354" r:id="rId43"/>
    <p:sldId id="316" r:id="rId44"/>
    <p:sldId id="317" r:id="rId45"/>
    <p:sldId id="315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7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4F957-EF68-4938-98CF-C8D6C4F112EA}" type="datetimeFigureOut">
              <a:rPr lang="en-US" smtClean="0"/>
              <a:pPr/>
              <a:t>7/1/14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C1E22-C6CD-4100-AE7A-04E812B288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908515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52800"/>
            <a:ext cx="4572000" cy="3286125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2819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2971800"/>
            <a:ext cx="91440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914400"/>
            <a:ext cx="4588412" cy="2286000"/>
          </a:xfrm>
        </p:spPr>
        <p:txBody>
          <a:bodyPr>
            <a:normAutofit/>
          </a:bodyPr>
          <a:lstStyle>
            <a:lvl1pPr algn="l">
              <a:defRPr sz="6000" b="1" baseline="0">
                <a:solidFill>
                  <a:schemeClr val="tx2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Microsoft</a:t>
            </a:r>
            <a:br>
              <a:rPr lang="en-US" dirty="0" smtClean="0"/>
            </a:br>
            <a:r>
              <a:rPr lang="en-US" dirty="0" smtClean="0"/>
              <a:t>Excel 2010</a:t>
            </a:r>
            <a:endParaRPr lang="en-US" dirty="0"/>
          </a:p>
        </p:txBody>
      </p:sp>
      <p:pic>
        <p:nvPicPr>
          <p:cNvPr id="15" name="Picture 6" descr="SCSit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l="82102" t="9073" r="5147" b="8212"/>
          <a:stretch/>
        </p:blipFill>
        <p:spPr bwMode="auto">
          <a:xfrm>
            <a:off x="76200" y="6019800"/>
            <a:ext cx="1156225" cy="74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891180" y="3962400"/>
            <a:ext cx="4252820" cy="292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3060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152400" y="1371600"/>
            <a:ext cx="8839199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8659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52400" y="6237511"/>
            <a:ext cx="8839199" cy="468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340475"/>
            <a:ext cx="83820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399" y="6340475"/>
            <a:ext cx="457199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C5B040E3-E7AD-4D6F-84F3-0CFC8A5C384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52400" y="6324600"/>
            <a:ext cx="8839199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230975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419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4419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609600" cy="381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200"/>
            </a:lvl1pPr>
          </a:lstStyle>
          <a:p>
            <a:fld id="{C5B040E3-E7AD-4D6F-84F3-0CFC8A5C38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" y="6324600"/>
            <a:ext cx="8229600" cy="381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6324600"/>
            <a:ext cx="88392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70844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371600"/>
            <a:ext cx="8839200" cy="5410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153400" cy="1219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77312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C00000"/>
          </a:solidFill>
          <a:latin typeface="Franklin Gothic Medium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Microsoft</a:t>
            </a:r>
            <a:br>
              <a:rPr lang="en-US" dirty="0" smtClean="0"/>
            </a:br>
            <a:r>
              <a:rPr lang="en-US" dirty="0" smtClean="0"/>
              <a:t>Excel 2010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Creating a Worksheet and an Embedded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74736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the cell to place the first </a:t>
            </a:r>
            <a:r>
              <a:rPr lang="en-US" dirty="0" smtClean="0"/>
              <a:t>row title</a:t>
            </a:r>
            <a:endParaRPr lang="en-US" dirty="0"/>
          </a:p>
          <a:p>
            <a:r>
              <a:rPr lang="en-US" dirty="0"/>
              <a:t>Type the column title</a:t>
            </a:r>
          </a:p>
          <a:p>
            <a:r>
              <a:rPr lang="en-US" dirty="0"/>
              <a:t>Press the </a:t>
            </a:r>
            <a:r>
              <a:rPr lang="en-US" dirty="0" smtClean="0"/>
              <a:t>DOWN ARROW </a:t>
            </a:r>
            <a:r>
              <a:rPr lang="en-US" dirty="0"/>
              <a:t>key to enter a </a:t>
            </a:r>
            <a:r>
              <a:rPr lang="en-US" dirty="0" smtClean="0"/>
              <a:t>row title </a:t>
            </a:r>
            <a:r>
              <a:rPr lang="en-US" dirty="0"/>
              <a:t>and make the cell </a:t>
            </a:r>
            <a:r>
              <a:rPr lang="en-US" dirty="0" smtClean="0"/>
              <a:t>below the current cell the </a:t>
            </a:r>
            <a:r>
              <a:rPr lang="en-US" dirty="0"/>
              <a:t>active cell</a:t>
            </a:r>
          </a:p>
          <a:p>
            <a:r>
              <a:rPr lang="en-US" dirty="0"/>
              <a:t>Repeat the previous two steps until all </a:t>
            </a:r>
            <a:r>
              <a:rPr lang="en-US" dirty="0" smtClean="0"/>
              <a:t>row </a:t>
            </a:r>
            <a:r>
              <a:rPr lang="en-US" dirty="0"/>
              <a:t>titles are entered. Click the Enter box after entering the last </a:t>
            </a:r>
            <a:r>
              <a:rPr lang="en-US" dirty="0" smtClean="0"/>
              <a:t>row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Row Titles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79588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Entering Row Titles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152400" y="1430635"/>
            <a:ext cx="8839200" cy="4747617"/>
          </a:xfr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786272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Excel, you can enter numbers in Excel to represent amounts</a:t>
            </a:r>
          </a:p>
          <a:p>
            <a:r>
              <a:rPr lang="en-US" dirty="0" smtClean="0"/>
              <a:t>If a cell entry contains any other keyboard character, Excel interprets it as text and treats it accordingly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Numbers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2895600" y="3429000"/>
            <a:ext cx="4572000" cy="287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310605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the first empty cell below the column of numbers to sum</a:t>
            </a:r>
          </a:p>
          <a:p>
            <a:r>
              <a:rPr lang="en-US" dirty="0" smtClean="0"/>
              <a:t>Click the Sum button on the Home tab to display the formula in the formula bar and in the active cell</a:t>
            </a:r>
          </a:p>
          <a:p>
            <a:r>
              <a:rPr lang="en-US" dirty="0" smtClean="0"/>
              <a:t>Click the Enter box in the formula bar to enter a sum in the active cell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Summing a Column of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4189786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Summing a Column of Numbers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152400" y="1439267"/>
            <a:ext cx="8839200" cy="4730353"/>
          </a:xfr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063037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 to the fill handle in the cell containing the contents to fill</a:t>
            </a:r>
            <a:r>
              <a:rPr lang="en-US" dirty="0"/>
              <a:t> </a:t>
            </a:r>
            <a:r>
              <a:rPr lang="en-US" dirty="0" smtClean="0"/>
              <a:t>across the row</a:t>
            </a:r>
          </a:p>
          <a:p>
            <a:r>
              <a:rPr lang="en-US" dirty="0" smtClean="0"/>
              <a:t>Drag the fill handle to select the destination area, and release the mouse button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Copying a Cell to Adjacent Cells in a Row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2272145" y="358140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666587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Highlight a range at the end of rows or columns of numbers to total</a:t>
            </a:r>
          </a:p>
          <a:p>
            <a:r>
              <a:rPr lang="en-US" dirty="0" smtClean="0"/>
              <a:t>Click the Sum button on the Home tab to calculate and display the sums of the corresponding rows or columns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Multiple Totals </a:t>
            </a:r>
            <a:br>
              <a:rPr lang="en-US" dirty="0" smtClean="0"/>
            </a:br>
            <a:r>
              <a:rPr lang="en-US" dirty="0" smtClean="0"/>
              <a:t>at the Same Time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2209800" y="4038600"/>
            <a:ext cx="4116578" cy="206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004529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the desired cell for which you want to change the style</a:t>
            </a:r>
          </a:p>
          <a:p>
            <a:r>
              <a:rPr lang="en-US" dirty="0" smtClean="0"/>
              <a:t>Click the Cell Styles button on the Home tab to display the Cell Styles gallery</a:t>
            </a:r>
          </a:p>
          <a:p>
            <a:r>
              <a:rPr lang="en-US" dirty="0" smtClean="0"/>
              <a:t>Point to the desired style to see a live preview of the cell style in the active cell</a:t>
            </a:r>
          </a:p>
          <a:p>
            <a:r>
              <a:rPr lang="en-US" dirty="0" smtClean="0"/>
              <a:t>Click the desired style to apply the cell style to the active cell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a Cell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747406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a Cell Style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152400" y="1400423"/>
            <a:ext cx="8839200" cy="4808041"/>
          </a:xfr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511795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the desired cell for which you want to change the </a:t>
            </a:r>
            <a:r>
              <a:rPr lang="en-US" dirty="0" smtClean="0"/>
              <a:t>font</a:t>
            </a:r>
            <a:endParaRPr lang="en-US" dirty="0"/>
          </a:p>
          <a:p>
            <a:r>
              <a:rPr lang="en-US" dirty="0" smtClean="0"/>
              <a:t>Click the Font box arrow on the Home tab to display the Font gallery</a:t>
            </a:r>
          </a:p>
          <a:p>
            <a:r>
              <a:rPr lang="en-US" dirty="0" smtClean="0"/>
              <a:t>Point to the desired font in the Font gallery to see a live preview of the selected font in the active cell</a:t>
            </a:r>
          </a:p>
          <a:p>
            <a:r>
              <a:rPr lang="en-US" dirty="0" smtClean="0"/>
              <a:t>Click the desired font to change the font of the selected cell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Font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66911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Describe </a:t>
            </a:r>
            <a:r>
              <a:rPr lang="en-US" dirty="0"/>
              <a:t>the Excel </a:t>
            </a:r>
            <a:r>
              <a:rPr lang="en-US" dirty="0" smtClean="0"/>
              <a:t>worksheet</a:t>
            </a:r>
            <a:endParaRPr lang="en-US" dirty="0"/>
          </a:p>
          <a:p>
            <a:r>
              <a:rPr lang="en-US" dirty="0"/>
              <a:t>Enter text and </a:t>
            </a:r>
            <a:r>
              <a:rPr lang="en-US" dirty="0" smtClean="0"/>
              <a:t>numbers</a:t>
            </a:r>
            <a:endParaRPr lang="en-US" dirty="0"/>
          </a:p>
          <a:p>
            <a:r>
              <a:rPr lang="en-US" dirty="0"/>
              <a:t>Use the Sum button to sum a </a:t>
            </a:r>
            <a:r>
              <a:rPr lang="en-US" dirty="0" smtClean="0"/>
              <a:t>range </a:t>
            </a:r>
            <a:r>
              <a:rPr lang="en-US" dirty="0"/>
              <a:t>of cells</a:t>
            </a:r>
          </a:p>
          <a:p>
            <a:r>
              <a:rPr lang="en-US" dirty="0"/>
              <a:t>Copy the contents of a cell to a </a:t>
            </a:r>
            <a:r>
              <a:rPr lang="en-US" dirty="0" smtClean="0"/>
              <a:t>range </a:t>
            </a:r>
            <a:r>
              <a:rPr lang="en-US" dirty="0"/>
              <a:t>of cells using the fill handle</a:t>
            </a:r>
          </a:p>
          <a:p>
            <a:r>
              <a:rPr lang="en-US" dirty="0"/>
              <a:t>Apply cell </a:t>
            </a:r>
            <a:r>
              <a:rPr lang="en-US" dirty="0" smtClean="0"/>
              <a:t>styles</a:t>
            </a:r>
            <a:endParaRPr lang="en-US" dirty="0"/>
          </a:p>
          <a:p>
            <a:r>
              <a:rPr lang="en-US" dirty="0"/>
              <a:t>Format cells in a </a:t>
            </a:r>
            <a:r>
              <a:rPr lang="en-US" dirty="0" smtClean="0"/>
              <a:t>worksheet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2192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0933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the Font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152400" y="1486744"/>
            <a:ext cx="8839200" cy="4635400"/>
          </a:xfr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701295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cell to bold active, click the Bold button on the Home tab to change the font style of the active cell to bold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Bolding a Cell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1600200" y="2971800"/>
            <a:ext cx="617176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98670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desired cell selected, click the Font Size box arrow on the Home tab to display the Font Size list</a:t>
            </a:r>
          </a:p>
          <a:p>
            <a:r>
              <a:rPr lang="en-US" dirty="0" smtClean="0"/>
              <a:t>Point to the desired font size in the Font Size list to see a live preview of the active cell with the selected font size</a:t>
            </a:r>
          </a:p>
          <a:p>
            <a:r>
              <a:rPr lang="en-US" dirty="0" smtClean="0"/>
              <a:t>Click the desired font size in the Font Size list to change the font size in the active cell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the Font Size of a Cell 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4016108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the Font Size of a Cell Entry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152400" y="1387475"/>
            <a:ext cx="8839200" cy="4833937"/>
          </a:xfr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358585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Select the cell for which you want to change the font color, and then click the Font Color button arrow on the Home tab to display the Font Color gallery</a:t>
            </a:r>
          </a:p>
          <a:p>
            <a:r>
              <a:rPr lang="en-US" dirty="0" smtClean="0"/>
              <a:t>Point to the desired font color in the Font Color gallery to see a live preview of the font color in the active cell</a:t>
            </a:r>
          </a:p>
          <a:p>
            <a:r>
              <a:rPr lang="en-US" dirty="0" smtClean="0"/>
              <a:t>Click the desired font color on the Font Color gallery to change the font color of the selected cell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Font Color of a Cell 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384679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the Font Color of a Cell Entry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697611" y="1371600"/>
            <a:ext cx="7748778" cy="4865688"/>
          </a:xfr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411031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Drag to select the range of cells you want to merge and center</a:t>
            </a:r>
          </a:p>
          <a:p>
            <a:r>
              <a:rPr lang="en-US" sz="2800" dirty="0" smtClean="0"/>
              <a:t>Click the Merge &amp; Center button on the Home tab to merge the selected range and center the contents of the leftmost cell across the selected cells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Centering Cell Entries Across Columns by Merging Cells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2590801" y="3732014"/>
            <a:ext cx="3886200" cy="258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4188294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the range of cells containing numbers to format</a:t>
            </a:r>
          </a:p>
          <a:p>
            <a:r>
              <a:rPr lang="en-US" dirty="0" smtClean="0"/>
              <a:t>Click the desired format in the Number group of the Home tab to apply the format to the cells in the selected range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Numbers in the Worksheet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3733800" y="3505200"/>
            <a:ext cx="4598344" cy="277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558879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 to the boundary on the right side of the column of which you want to change the size to change the mouse pointer to a split double arrow</a:t>
            </a:r>
          </a:p>
          <a:p>
            <a:r>
              <a:rPr lang="en-US" dirty="0" smtClean="0"/>
              <a:t>Double-click on the boundary to adjust the width of the column to the width of the largest item in the column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Adjusting the Column Width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2971800" y="3962400"/>
            <a:ext cx="5486400" cy="231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7399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the Name box in the formula bar and then type the cell reference of the cell you wish to select</a:t>
            </a:r>
          </a:p>
          <a:p>
            <a:r>
              <a:rPr lang="en-US" dirty="0" smtClean="0"/>
              <a:t>Press the ENTER key to change the active cell in the Name box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Name Box to Select a Cell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3352800" y="3505200"/>
            <a:ext cx="5028309" cy="251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340423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</a:t>
            </a:r>
            <a:r>
              <a:rPr lang="en-US" dirty="0"/>
              <a:t>a Clustered Cylinder </a:t>
            </a:r>
            <a:r>
              <a:rPr lang="en-US" dirty="0" smtClean="0"/>
              <a:t>chart</a:t>
            </a:r>
            <a:endParaRPr lang="en-US" dirty="0"/>
          </a:p>
          <a:p>
            <a:r>
              <a:rPr lang="en-US" dirty="0"/>
              <a:t>Change a worksheet name and </a:t>
            </a:r>
            <a:r>
              <a:rPr lang="en-US" dirty="0" smtClean="0"/>
              <a:t>worksheet </a:t>
            </a:r>
            <a:r>
              <a:rPr lang="en-US" dirty="0"/>
              <a:t>tab color</a:t>
            </a:r>
          </a:p>
          <a:p>
            <a:r>
              <a:rPr lang="en-US" dirty="0"/>
              <a:t>Change document </a:t>
            </a:r>
            <a:r>
              <a:rPr lang="en-US" dirty="0" smtClean="0"/>
              <a:t>properties</a:t>
            </a:r>
            <a:endParaRPr lang="en-US" dirty="0"/>
          </a:p>
          <a:p>
            <a:r>
              <a:rPr lang="en-US" dirty="0"/>
              <a:t>Preview and print a </a:t>
            </a:r>
            <a:r>
              <a:rPr lang="en-US" dirty="0" smtClean="0"/>
              <a:t>worksheet</a:t>
            </a:r>
            <a:endParaRPr lang="en-US" dirty="0"/>
          </a:p>
          <a:p>
            <a:r>
              <a:rPr lang="en-US" dirty="0"/>
              <a:t>Use the </a:t>
            </a:r>
            <a:r>
              <a:rPr lang="en-US" dirty="0" err="1"/>
              <a:t>AutoCalculate</a:t>
            </a:r>
            <a:r>
              <a:rPr lang="en-US" dirty="0"/>
              <a:t> area to </a:t>
            </a:r>
            <a:r>
              <a:rPr lang="en-US" dirty="0" smtClean="0"/>
              <a:t>display </a:t>
            </a:r>
            <a:r>
              <a:rPr lang="en-US" dirty="0"/>
              <a:t>statistics</a:t>
            </a:r>
          </a:p>
          <a:p>
            <a:r>
              <a:rPr lang="en-US" dirty="0"/>
              <a:t>Correct errors on a </a:t>
            </a:r>
            <a:r>
              <a:rPr lang="en-US" dirty="0" smtClean="0"/>
              <a:t>worksheet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14262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Ways to Select Cells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364656" cy="4713288"/>
          </a:xfr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91614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 the range to be charted</a:t>
            </a:r>
          </a:p>
          <a:p>
            <a:r>
              <a:rPr lang="en-US" dirty="0" smtClean="0"/>
              <a:t>Click the Column button on the Insert tab to display the Column gallery</a:t>
            </a:r>
          </a:p>
          <a:p>
            <a:r>
              <a:rPr lang="en-US" dirty="0" smtClean="0"/>
              <a:t>Click the Clustered Cylinder chart type in the Cylinder area of the Column group to add the selected chart to the middle of the worksheet in a selection rectangle</a:t>
            </a:r>
          </a:p>
          <a:p>
            <a:r>
              <a:rPr lang="en-US" dirty="0" smtClean="0"/>
              <a:t>Drag the chart border to the desired location on the worksheet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Clustered Cylinder Chart </a:t>
            </a:r>
            <a:br>
              <a:rPr lang="en-US" dirty="0" smtClean="0"/>
            </a:br>
            <a:r>
              <a:rPr lang="en-US" dirty="0" smtClean="0"/>
              <a:t>to the Worksheet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6313733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Drag the sizing handles to resize the </a:t>
            </a:r>
            <a:r>
              <a:rPr lang="en-US" dirty="0" smtClean="0"/>
              <a:t>chart</a:t>
            </a:r>
          </a:p>
          <a:p>
            <a:r>
              <a:rPr lang="en-US" dirty="0" smtClean="0"/>
              <a:t>Click the More button in the Chart Styles gallery on the Chart Tools Design tab to expand the gallery</a:t>
            </a:r>
          </a:p>
          <a:p>
            <a:r>
              <a:rPr lang="en-US" dirty="0" smtClean="0"/>
              <a:t>Click the desired style in the Chart Styles gallery to apply the chart style to the chart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Clustered Cylinder Chart </a:t>
            </a:r>
            <a:br>
              <a:rPr lang="en-US" dirty="0"/>
            </a:br>
            <a:r>
              <a:rPr lang="en-US" dirty="0"/>
              <a:t>to the Worksheet</a:t>
            </a:r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0989323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Clustered Cylinder Chart </a:t>
            </a:r>
            <a:br>
              <a:rPr lang="en-US" dirty="0"/>
            </a:br>
            <a:r>
              <a:rPr lang="en-US" dirty="0"/>
              <a:t>to the Worksheet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1328208" y="1371600"/>
            <a:ext cx="6487584" cy="4865688"/>
          </a:xfr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7094822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Double-click the sheet tab you wish to change in the lower-left corner of the window</a:t>
            </a:r>
          </a:p>
          <a:p>
            <a:r>
              <a:rPr lang="en-US" dirty="0" smtClean="0"/>
              <a:t>Type the desired new worksheet name and then press the ENTER key</a:t>
            </a:r>
          </a:p>
          <a:p>
            <a:r>
              <a:rPr lang="en-US" dirty="0" smtClean="0"/>
              <a:t>Right-click the sheet tab you just renamed to display a shortcut menu</a:t>
            </a:r>
          </a:p>
          <a:p>
            <a:r>
              <a:rPr lang="en-US" dirty="0" smtClean="0"/>
              <a:t>Point to Tab Color on the shortcut menu to display the color gallery</a:t>
            </a:r>
          </a:p>
          <a:p>
            <a:r>
              <a:rPr lang="en-US" dirty="0" smtClean="0"/>
              <a:t>Click the desired color to change the color of the tab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Worksheet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1095564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the Worksheet Name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152400" y="1551484"/>
            <a:ext cx="8839200" cy="4505920"/>
          </a:xfr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1370818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Click File on the Ribbon to open the Backstage view. If necessary, click the Info tab in the Backstage view to display the Info gallery</a:t>
            </a:r>
          </a:p>
          <a:p>
            <a:r>
              <a:rPr lang="en-US" dirty="0" smtClean="0"/>
              <a:t>Click the Properties button in the right pane of the Info gallery to display the Properties menu</a:t>
            </a:r>
          </a:p>
          <a:p>
            <a:r>
              <a:rPr lang="en-US" dirty="0" smtClean="0"/>
              <a:t>Click </a:t>
            </a:r>
            <a:r>
              <a:rPr lang="en-US" dirty="0"/>
              <a:t>Show Document Panel on the Properties menu to close the Backstage view and display the Document Information Panel in the Excel workbook </a:t>
            </a:r>
            <a:r>
              <a:rPr lang="en-US" dirty="0" smtClean="0"/>
              <a:t>window</a:t>
            </a:r>
          </a:p>
          <a:p>
            <a:r>
              <a:rPr lang="en-US" dirty="0" smtClean="0"/>
              <a:t>Type the desired properties in the appropriate text boxes, and then click the Close the Document Information Panel button so that the Document Information Panel no longer is displayed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Document 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9860617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Document Properties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152400" y="1629172"/>
            <a:ext cx="8839200" cy="4350543"/>
          </a:xfr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4714622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Click </a:t>
            </a:r>
            <a:r>
              <a:rPr lang="en-US" dirty="0"/>
              <a:t>File on the Ribbon to open the Backstage </a:t>
            </a:r>
            <a:r>
              <a:rPr lang="en-US" dirty="0" smtClean="0"/>
              <a:t>view</a:t>
            </a:r>
            <a:endParaRPr lang="en-US" dirty="0"/>
          </a:p>
          <a:p>
            <a:r>
              <a:rPr lang="en-US" dirty="0"/>
              <a:t>Click the Print tab </a:t>
            </a:r>
            <a:r>
              <a:rPr lang="en-US" dirty="0" smtClean="0"/>
              <a:t>in</a:t>
            </a:r>
            <a:r>
              <a:rPr lang="en-US" b="1" dirty="0" smtClean="0"/>
              <a:t> </a:t>
            </a:r>
            <a:r>
              <a:rPr lang="en-US" dirty="0"/>
              <a:t>the Backstage view to display the Print </a:t>
            </a:r>
            <a:r>
              <a:rPr lang="en-US" dirty="0" smtClean="0"/>
              <a:t>gallery</a:t>
            </a:r>
          </a:p>
          <a:p>
            <a:r>
              <a:rPr lang="en-US" dirty="0" smtClean="0"/>
              <a:t>Verify </a:t>
            </a:r>
            <a:r>
              <a:rPr lang="en-US" dirty="0"/>
              <a:t>the printer name that appears on the Printer Status button will print a hard copy of the document. If necessary, click the Printer Status button to display a list of available printer options and then click the desired printer to change the currently selected </a:t>
            </a:r>
            <a:r>
              <a:rPr lang="en-US" dirty="0" smtClean="0"/>
              <a:t>printer</a:t>
            </a:r>
          </a:p>
          <a:p>
            <a:r>
              <a:rPr lang="en-US" dirty="0" smtClean="0"/>
              <a:t>Click </a:t>
            </a:r>
            <a:r>
              <a:rPr lang="en-US" dirty="0"/>
              <a:t>the Portrait Orientation button in the Settings area and then select Landscape Orientation to change the orientation of the page to landscape and view the entire worksheet on one page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Previewing and Printing a Worksheet </a:t>
            </a:r>
            <a:br>
              <a:rPr lang="en-US" dirty="0" smtClean="0"/>
            </a:br>
            <a:r>
              <a:rPr lang="en-US" dirty="0" smtClean="0"/>
              <a:t>in Landscape Orientation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6812161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</a:t>
            </a:r>
            <a:r>
              <a:rPr lang="en-US" dirty="0"/>
              <a:t>the Print button in the Print gallery to print the worksheet in landscape orientation on the currently selected </a:t>
            </a:r>
            <a:r>
              <a:rPr lang="en-US" dirty="0" smtClean="0"/>
              <a:t>printer</a:t>
            </a:r>
          </a:p>
          <a:p>
            <a:r>
              <a:rPr lang="en-US" dirty="0" smtClean="0"/>
              <a:t>When the printer stops, retrieve the hard copy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Previewing and Printing a Worksheet </a:t>
            </a:r>
            <a:br>
              <a:rPr lang="en-US" dirty="0"/>
            </a:br>
            <a:r>
              <a:rPr lang="en-US" dirty="0"/>
              <a:t>in Landscape Orientation</a:t>
            </a:r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837784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– Working with </a:t>
            </a:r>
            <a:br>
              <a:rPr lang="en-US" dirty="0" smtClean="0"/>
            </a:br>
            <a:r>
              <a:rPr lang="en-US" dirty="0" smtClean="0"/>
              <a:t>an Embedded Chart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1168677" y="1371600"/>
            <a:ext cx="6806645" cy="4865688"/>
          </a:xfr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37231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Previewing and Printing a Worksheet </a:t>
            </a:r>
            <a:br>
              <a:rPr lang="en-US" dirty="0"/>
            </a:br>
            <a:r>
              <a:rPr lang="en-US" dirty="0"/>
              <a:t>in Landscape Orientation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1340879" y="1371600"/>
            <a:ext cx="6462241" cy="4865688"/>
          </a:xfr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4271410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the range of which you wish to determine a maximum, and then right-click the </a:t>
            </a:r>
            <a:r>
              <a:rPr lang="en-US" dirty="0" err="1" smtClean="0"/>
              <a:t>AutoCalculate</a:t>
            </a:r>
            <a:r>
              <a:rPr lang="en-US" dirty="0" smtClean="0"/>
              <a:t> area on the status bar to display the Customize Status Bar shortcut menu</a:t>
            </a:r>
          </a:p>
          <a:p>
            <a:r>
              <a:rPr lang="en-US" dirty="0" smtClean="0"/>
              <a:t>Click Maximum on the shortcut menu to display the Maximum value in the range in the </a:t>
            </a:r>
            <a:r>
              <a:rPr lang="en-US" dirty="0" err="1" smtClean="0"/>
              <a:t>AutoCalculate</a:t>
            </a:r>
            <a:r>
              <a:rPr lang="en-US" dirty="0" smtClean="0"/>
              <a:t> area of the status bar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</a:t>
            </a:r>
            <a:r>
              <a:rPr lang="en-US" dirty="0" err="1" smtClean="0"/>
              <a:t>AutoCalculate</a:t>
            </a:r>
            <a:r>
              <a:rPr lang="en-US" dirty="0" smtClean="0"/>
              <a:t> Area </a:t>
            </a:r>
            <a:br>
              <a:rPr lang="en-US" dirty="0" smtClean="0"/>
            </a:br>
            <a:r>
              <a:rPr lang="en-US" dirty="0" smtClean="0"/>
              <a:t>to Determine a Maximum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8408378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</a:t>
            </a:r>
            <a:r>
              <a:rPr lang="en-US" dirty="0" err="1"/>
              <a:t>AutoCalculate</a:t>
            </a:r>
            <a:r>
              <a:rPr lang="en-US" dirty="0"/>
              <a:t> Area </a:t>
            </a:r>
            <a:br>
              <a:rPr lang="en-US" dirty="0"/>
            </a:br>
            <a:r>
              <a:rPr lang="en-US" dirty="0"/>
              <a:t>to Determine a Maximum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762776" y="1371600"/>
            <a:ext cx="7618447" cy="4865688"/>
          </a:xfr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0383851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Excel worksheet</a:t>
            </a:r>
          </a:p>
          <a:p>
            <a:r>
              <a:rPr lang="en-US" dirty="0" smtClean="0"/>
              <a:t>Enter text and numbers</a:t>
            </a:r>
          </a:p>
          <a:p>
            <a:r>
              <a:rPr lang="en-US" dirty="0" smtClean="0"/>
              <a:t>Use the Sum button to sum a range of cells</a:t>
            </a:r>
          </a:p>
          <a:p>
            <a:r>
              <a:rPr lang="en-US" dirty="0" smtClean="0"/>
              <a:t>Copy the contents of a cell to a range of cells using the fill handle</a:t>
            </a:r>
          </a:p>
          <a:p>
            <a:r>
              <a:rPr lang="en-US" dirty="0" smtClean="0"/>
              <a:t>Apply cell styles</a:t>
            </a:r>
          </a:p>
          <a:p>
            <a:r>
              <a:rPr lang="en-US" dirty="0" smtClean="0"/>
              <a:t>Format cells in a worksheet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219200"/>
          </a:xfrm>
        </p:spPr>
        <p:txBody>
          <a:bodyPr/>
          <a:lstStyle/>
          <a:p>
            <a:r>
              <a:rPr lang="en-US" dirty="0" smtClean="0"/>
              <a:t>Chapter Summary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40164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a Clustered Cylinder chart</a:t>
            </a:r>
          </a:p>
          <a:p>
            <a:r>
              <a:rPr lang="en-US" dirty="0" smtClean="0"/>
              <a:t>Change a worksheet name and worksheet tab color</a:t>
            </a:r>
          </a:p>
          <a:p>
            <a:r>
              <a:rPr lang="en-US" dirty="0" smtClean="0"/>
              <a:t>Change document properties</a:t>
            </a:r>
          </a:p>
          <a:p>
            <a:r>
              <a:rPr lang="en-US" dirty="0" smtClean="0"/>
              <a:t>Preview and print a worksheet</a:t>
            </a:r>
          </a:p>
          <a:p>
            <a:r>
              <a:rPr lang="en-US" dirty="0" smtClean="0"/>
              <a:t>Use the </a:t>
            </a:r>
            <a:r>
              <a:rPr lang="en-US" dirty="0" err="1" smtClean="0"/>
              <a:t>AutoCalculate</a:t>
            </a:r>
            <a:r>
              <a:rPr lang="en-US" dirty="0" smtClean="0"/>
              <a:t> area to display statistics</a:t>
            </a:r>
          </a:p>
          <a:p>
            <a:r>
              <a:rPr lang="en-US" smtClean="0"/>
              <a:t>Correct errors on a worksheet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48344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57200" y="3352801"/>
            <a:ext cx="4572000" cy="2590800"/>
          </a:xfrm>
        </p:spPr>
        <p:txBody>
          <a:bodyPr/>
          <a:lstStyle/>
          <a:p>
            <a:r>
              <a:rPr lang="en-US" dirty="0" smtClean="0"/>
              <a:t>Chapter 1 Complete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Microsoft</a:t>
            </a:r>
            <a:br>
              <a:rPr lang="en-US" dirty="0" smtClean="0"/>
            </a:br>
            <a:r>
              <a:rPr lang="en-US" dirty="0" smtClean="0"/>
              <a:t>Excel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99890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Select titles and subtitles for the worksheet</a:t>
            </a:r>
          </a:p>
          <a:p>
            <a:r>
              <a:rPr lang="en-US" dirty="0" smtClean="0"/>
              <a:t>Determine the contents for rows and columns</a:t>
            </a:r>
          </a:p>
          <a:p>
            <a:r>
              <a:rPr lang="en-US" dirty="0" smtClean="0"/>
              <a:t>Determine the calculations that are needed</a:t>
            </a:r>
          </a:p>
          <a:p>
            <a:r>
              <a:rPr lang="en-US" dirty="0" smtClean="0"/>
              <a:t>Determine where to save the workbook</a:t>
            </a:r>
            <a:endParaRPr lang="en-US" dirty="0"/>
          </a:p>
          <a:p>
            <a:r>
              <a:rPr lang="en-US" dirty="0" smtClean="0"/>
              <a:t>Identify how to format various elements of the worksheet</a:t>
            </a:r>
          </a:p>
          <a:p>
            <a:r>
              <a:rPr lang="en-US" dirty="0" smtClean="0"/>
              <a:t>Decide on the type of chart needed</a:t>
            </a:r>
          </a:p>
          <a:p>
            <a:r>
              <a:rPr lang="en-US" dirty="0" smtClean="0"/>
              <a:t>Establish where to position and how to format the chart</a:t>
            </a:r>
          </a:p>
          <a:p>
            <a:r>
              <a:rPr lang="en-US" dirty="0" smtClean="0"/>
              <a:t>Choose a name for the worksheet</a:t>
            </a:r>
          </a:p>
          <a:p>
            <a:r>
              <a:rPr lang="en-US" dirty="0" smtClean="0"/>
              <a:t>Determine the best method for distributing the workbook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Project Guidelines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30294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cell A1 to make cell A1 the active cell</a:t>
            </a:r>
          </a:p>
          <a:p>
            <a:r>
              <a:rPr lang="en-US" dirty="0" smtClean="0"/>
              <a:t>Type the worksheet title in cell A1 and then click the Enter box to complete the entry and enter a worksheet title</a:t>
            </a:r>
          </a:p>
          <a:p>
            <a:r>
              <a:rPr lang="en-US" dirty="0"/>
              <a:t>Click cell </a:t>
            </a:r>
            <a:r>
              <a:rPr lang="en-US" dirty="0" smtClean="0"/>
              <a:t>A2 </a:t>
            </a:r>
            <a:r>
              <a:rPr lang="en-US" dirty="0"/>
              <a:t>to </a:t>
            </a:r>
            <a:r>
              <a:rPr lang="en-US" dirty="0" smtClean="0"/>
              <a:t>select it</a:t>
            </a:r>
            <a:endParaRPr lang="en-US" dirty="0"/>
          </a:p>
          <a:p>
            <a:r>
              <a:rPr lang="en-US" dirty="0"/>
              <a:t>Type the worksheet </a:t>
            </a:r>
            <a:r>
              <a:rPr lang="en-US" dirty="0" smtClean="0"/>
              <a:t>subtitle </a:t>
            </a:r>
            <a:r>
              <a:rPr lang="en-US" dirty="0"/>
              <a:t>in cell </a:t>
            </a:r>
            <a:r>
              <a:rPr lang="en-US" dirty="0" smtClean="0"/>
              <a:t>A2 </a:t>
            </a:r>
            <a:r>
              <a:rPr lang="en-US" dirty="0"/>
              <a:t>and then click the Enter box to complete the entry and enter a worksheet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the Worksheet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074184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Entering the Worksheet Title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592396" y="1371600"/>
            <a:ext cx="7959208" cy="4865688"/>
          </a:xfr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236978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the cell to place the first column title</a:t>
            </a:r>
          </a:p>
          <a:p>
            <a:r>
              <a:rPr lang="en-US" dirty="0" smtClean="0"/>
              <a:t>Type the column title</a:t>
            </a:r>
          </a:p>
          <a:p>
            <a:r>
              <a:rPr lang="en-US" dirty="0" smtClean="0"/>
              <a:t>Press the RIGHT ARROW key to enter a column title and make the cell to the right the active cell</a:t>
            </a:r>
          </a:p>
          <a:p>
            <a:r>
              <a:rPr lang="en-US" dirty="0" smtClean="0"/>
              <a:t>Repeat the previous two steps until all column titles are entered. Click the Enter box after entering the last column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Column Titles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690813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Worksheet and an Embedded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Entering Column Titles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870318" y="1371600"/>
            <a:ext cx="7403364" cy="4865688"/>
          </a:xfr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851460410"/>
      </p:ext>
    </p:extLst>
  </p:cSld>
  <p:clrMapOvr>
    <a:masterClrMapping/>
  </p:clrMapOvr>
</p:sld>
</file>

<file path=ppt/theme/theme1.xml><?xml version="1.0" encoding="utf-8"?>
<a:theme xmlns:a="http://schemas.openxmlformats.org/drawingml/2006/main" name="Access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Access 2010</Template>
  <TotalTime>194</TotalTime>
  <Words>2023</Words>
  <Application>Microsoft Office PowerPoint</Application>
  <PresentationFormat>On-screen Show (4:3)</PresentationFormat>
  <Paragraphs>235</Paragraphs>
  <Slides>45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Access 2010</vt:lpstr>
      <vt:lpstr>Microsoft Excel 2010</vt:lpstr>
      <vt:lpstr>Objectives</vt:lpstr>
      <vt:lpstr>Objectives</vt:lpstr>
      <vt:lpstr>Project – Working with  an Embedded Chart</vt:lpstr>
      <vt:lpstr>General Project Guidelines</vt:lpstr>
      <vt:lpstr>Entering the Worksheet Title</vt:lpstr>
      <vt:lpstr>Entering the Worksheet Title</vt:lpstr>
      <vt:lpstr>Entering Column Titles</vt:lpstr>
      <vt:lpstr>Entering Column Titles</vt:lpstr>
      <vt:lpstr>Entering Row Titles</vt:lpstr>
      <vt:lpstr>Entering Row Titles</vt:lpstr>
      <vt:lpstr>Entering Numbers</vt:lpstr>
      <vt:lpstr>Summing a Column of Numbers</vt:lpstr>
      <vt:lpstr>Summing a Column of Numbers</vt:lpstr>
      <vt:lpstr>Copying a Cell to Adjacent Cells in a Row</vt:lpstr>
      <vt:lpstr>Determining Multiple Totals  at the Same Time</vt:lpstr>
      <vt:lpstr>Changing a Cell Style</vt:lpstr>
      <vt:lpstr>Changing a Cell Style</vt:lpstr>
      <vt:lpstr>Changing the Font</vt:lpstr>
      <vt:lpstr>Changing the Font</vt:lpstr>
      <vt:lpstr>Bolding a Cell</vt:lpstr>
      <vt:lpstr>Increasing the Font Size of a Cell Entry</vt:lpstr>
      <vt:lpstr>Increasing the Font Size of a Cell Entry</vt:lpstr>
      <vt:lpstr>Changing the Font Color of a Cell Entry</vt:lpstr>
      <vt:lpstr>Changing the Font Color of a Cell Entry</vt:lpstr>
      <vt:lpstr>Centering Cell Entries Across Columns by Merging Cells</vt:lpstr>
      <vt:lpstr>Format Numbers in the Worksheet</vt:lpstr>
      <vt:lpstr>Adjusting the Column Width</vt:lpstr>
      <vt:lpstr>Using the Name Box to Select a Cell</vt:lpstr>
      <vt:lpstr>Other Ways to Select Cells</vt:lpstr>
      <vt:lpstr>Adding a Clustered Cylinder Chart  to the Worksheet</vt:lpstr>
      <vt:lpstr>Adding a Clustered Cylinder Chart  to the Worksheet</vt:lpstr>
      <vt:lpstr>Adding a Clustered Cylinder Chart  to the Worksheet</vt:lpstr>
      <vt:lpstr>Changing the Worksheet Name</vt:lpstr>
      <vt:lpstr>Changing the Worksheet Name</vt:lpstr>
      <vt:lpstr>Changing Document Properties</vt:lpstr>
      <vt:lpstr>Changing Document Properties</vt:lpstr>
      <vt:lpstr>Previewing and Printing a Worksheet  in Landscape Orientation</vt:lpstr>
      <vt:lpstr>Previewing and Printing a Worksheet  in Landscape Orientation</vt:lpstr>
      <vt:lpstr>Previewing and Printing a Worksheet  in Landscape Orientation</vt:lpstr>
      <vt:lpstr>Using the AutoCalculate Area  to Determine a Maximum</vt:lpstr>
      <vt:lpstr>Using the AutoCalculate Area  to Determine a Maximum</vt:lpstr>
      <vt:lpstr>Chapter Summary</vt:lpstr>
      <vt:lpstr>Chapter Summary</vt:lpstr>
      <vt:lpstr>Microsoft Excel 2010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Access 2010</dc:title>
  <dc:creator>Steven Freund</dc:creator>
  <cp:lastModifiedBy>Kevin Bechet</cp:lastModifiedBy>
  <cp:revision>20</cp:revision>
  <dcterms:created xsi:type="dcterms:W3CDTF">2014-07-02T02:54:10Z</dcterms:created>
  <dcterms:modified xsi:type="dcterms:W3CDTF">2014-07-02T02:54:54Z</dcterms:modified>
</cp:coreProperties>
</file>