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sldIdLst>
    <p:sldId id="257" r:id="rId2"/>
    <p:sldId id="258" r:id="rId3"/>
    <p:sldId id="259" r:id="rId4"/>
    <p:sldId id="330" r:id="rId5"/>
    <p:sldId id="332" r:id="rId6"/>
    <p:sldId id="329" r:id="rId7"/>
    <p:sldId id="331" r:id="rId8"/>
    <p:sldId id="333" r:id="rId9"/>
    <p:sldId id="334" r:id="rId10"/>
    <p:sldId id="335" r:id="rId11"/>
    <p:sldId id="336" r:id="rId12"/>
    <p:sldId id="337" r:id="rId13"/>
    <p:sldId id="338" r:id="rId14"/>
    <p:sldId id="339" r:id="rId15"/>
    <p:sldId id="340" r:id="rId16"/>
    <p:sldId id="341" r:id="rId17"/>
    <p:sldId id="342" r:id="rId18"/>
    <p:sldId id="343" r:id="rId19"/>
    <p:sldId id="344" r:id="rId20"/>
    <p:sldId id="345" r:id="rId21"/>
    <p:sldId id="346" r:id="rId22"/>
    <p:sldId id="347" r:id="rId23"/>
    <p:sldId id="348" r:id="rId24"/>
    <p:sldId id="349" r:id="rId25"/>
    <p:sldId id="350" r:id="rId26"/>
    <p:sldId id="351" r:id="rId27"/>
    <p:sldId id="274" r:id="rId28"/>
    <p:sldId id="285" r:id="rId29"/>
    <p:sldId id="31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11349"/>
    <a:srgbClr val="AD1D35"/>
    <a:srgbClr val="CA185C"/>
    <a:srgbClr val="C2203B"/>
    <a:srgbClr val="D32340"/>
    <a:srgbClr val="DC2C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53" autoAdjust="0"/>
    <p:restoredTop sz="94586" autoAdjust="0"/>
  </p:normalViewPr>
  <p:slideViewPr>
    <p:cSldViewPr>
      <p:cViewPr varScale="1">
        <p:scale>
          <a:sx n="87" d="100"/>
          <a:sy n="87" d="100"/>
        </p:scale>
        <p:origin x="-95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1DB486-8EB6-43AD-B110-ED1C4EF480D4}" type="datetimeFigureOut">
              <a:rPr lang="en-US" smtClean="0"/>
              <a:pPr/>
              <a:t>5/31/2013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AD396E-051B-4668-8B5E-C8F622695A1A}" type="slidenum">
              <a:rPr lang="en-US" smtClean="0"/>
              <a:pPr/>
              <a:t>‹#›</a:t>
            </a:fld>
            <a:endParaRPr lang="en-US"/>
          </a:p>
        </p:txBody>
      </p:sp>
    </p:spTree>
    <p:extLst>
      <p:ext uri="{BB962C8B-B14F-4D97-AF65-F5344CB8AC3E}">
        <p14:creationId xmlns:p14="http://schemas.microsoft.com/office/powerpoint/2010/main" val="1152097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BookRoses.jpg"/>
          <p:cNvPicPr>
            <a:picLocks noChangeAspect="1"/>
          </p:cNvPicPr>
          <p:nvPr userDrawn="1"/>
        </p:nvPicPr>
        <p:blipFill>
          <a:blip r:embed="rId2" cstate="print"/>
          <a:stretch>
            <a:fillRect/>
          </a:stretch>
        </p:blipFill>
        <p:spPr>
          <a:xfrm>
            <a:off x="0" y="0"/>
            <a:ext cx="7735455" cy="5105400"/>
          </a:xfrm>
          <a:prstGeom prst="rect">
            <a:avLst/>
          </a:prstGeom>
        </p:spPr>
      </p:pic>
      <p:pic>
        <p:nvPicPr>
          <p:cNvPr id="8" name="Picture 7" descr="BookTitleRotated.jpg"/>
          <p:cNvPicPr>
            <a:picLocks noChangeAspect="1"/>
          </p:cNvPicPr>
          <p:nvPr userDrawn="1"/>
        </p:nvPicPr>
        <p:blipFill>
          <a:blip r:embed="rId3" cstate="print"/>
          <a:stretch>
            <a:fillRect/>
          </a:stretch>
        </p:blipFill>
        <p:spPr>
          <a:xfrm>
            <a:off x="8052955" y="0"/>
            <a:ext cx="1091045" cy="6858000"/>
          </a:xfrm>
          <a:prstGeom prst="rect">
            <a:avLst/>
          </a:prstGeom>
        </p:spPr>
      </p:pic>
      <p:sp>
        <p:nvSpPr>
          <p:cNvPr id="9" name="Rectangle 8"/>
          <p:cNvSpPr/>
          <p:nvPr userDrawn="1"/>
        </p:nvSpPr>
        <p:spPr>
          <a:xfrm>
            <a:off x="7696200" y="0"/>
            <a:ext cx="381000" cy="6858000"/>
          </a:xfrm>
          <a:prstGeom prst="rect">
            <a:avLst/>
          </a:prstGeom>
          <a:solidFill>
            <a:srgbClr val="A11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a:spLocks noGrp="1"/>
          </p:cNvSpPr>
          <p:nvPr userDrawn="1">
            <p:ph type="ctrTitle" idx="4294967295" hasCustomPrompt="1"/>
          </p:nvPr>
        </p:nvSpPr>
        <p:spPr>
          <a:xfrm>
            <a:off x="0" y="5105401"/>
            <a:ext cx="7696200" cy="838200"/>
          </a:xfrm>
          <a:solidFill>
            <a:schemeClr val="accent1"/>
          </a:solidFill>
        </p:spPr>
        <p:txBody>
          <a:bodyPr>
            <a:normAutofit/>
          </a:bodyPr>
          <a:lstStyle>
            <a:lvl1pPr>
              <a:defRPr/>
            </a:lvl1pPr>
          </a:lstStyle>
          <a:p>
            <a:pPr algn="l"/>
            <a:r>
              <a:rPr lang="en-US" sz="4000" dirty="0" smtClean="0"/>
              <a:t>Chapter #</a:t>
            </a:r>
            <a:endParaRPr lang="en-US" sz="4000" dirty="0"/>
          </a:p>
        </p:txBody>
      </p:sp>
      <p:sp>
        <p:nvSpPr>
          <p:cNvPr id="11" name="Subtitle 2"/>
          <p:cNvSpPr>
            <a:spLocks noGrp="1"/>
          </p:cNvSpPr>
          <p:nvPr userDrawn="1">
            <p:ph type="subTitle" idx="4294967295" hasCustomPrompt="1"/>
          </p:nvPr>
        </p:nvSpPr>
        <p:spPr>
          <a:xfrm>
            <a:off x="0" y="5943600"/>
            <a:ext cx="7696200" cy="914400"/>
          </a:xfrm>
          <a:solidFill>
            <a:schemeClr val="accent1"/>
          </a:solidFill>
        </p:spPr>
        <p:txBody>
          <a:bodyPr>
            <a:normAutofit/>
          </a:bodyPr>
          <a:lstStyle>
            <a:lvl1pPr>
              <a:defRPr/>
            </a:lvl1pPr>
          </a:lstStyle>
          <a:p>
            <a:pPr algn="ctr">
              <a:buNone/>
            </a:pPr>
            <a:r>
              <a:rPr lang="en-US" sz="4000" dirty="0" smtClean="0">
                <a:solidFill>
                  <a:srgbClr val="FFC000"/>
                </a:solidFill>
              </a:rPr>
              <a:t>Title</a:t>
            </a:r>
            <a:endParaRPr lang="en-US" sz="4000" dirty="0">
              <a:solidFill>
                <a:srgbClr val="FFC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77DE4F8-CA11-4C12-AC1B-BAE27DC5CB52}" type="datetime1">
              <a:rPr lang="en-US" smtClean="0"/>
              <a:pPr/>
              <a:t>5/31/2013</a:t>
            </a:fld>
            <a:endParaRPr lang="en-US"/>
          </a:p>
        </p:txBody>
      </p:sp>
      <p:sp>
        <p:nvSpPr>
          <p:cNvPr id="5" name="Footer Placeholder 4"/>
          <p:cNvSpPr>
            <a:spLocks noGrp="1"/>
          </p:cNvSpPr>
          <p:nvPr>
            <p:ph type="ftr" sz="quarter" idx="11"/>
          </p:nvPr>
        </p:nvSpPr>
        <p:spPr/>
        <p:txBody>
          <a:bodyPr/>
          <a:lstStyle/>
          <a:p>
            <a:r>
              <a:rPr lang="en-US" smtClean="0"/>
              <a:t>Digital Media, 3e</a:t>
            </a:r>
            <a:endParaRPr lang="en-US"/>
          </a:p>
        </p:txBody>
      </p:sp>
      <p:sp>
        <p:nvSpPr>
          <p:cNvPr id="6" name="Slide Number Placeholder 5"/>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183344C-033F-4B79-BEAD-E97245CB954D}" type="datetime1">
              <a:rPr lang="en-US" smtClean="0"/>
              <a:pPr/>
              <a:t>5/31/2013</a:t>
            </a:fld>
            <a:endParaRPr lang="en-US"/>
          </a:p>
        </p:txBody>
      </p:sp>
      <p:sp>
        <p:nvSpPr>
          <p:cNvPr id="5" name="Footer Placeholder 4"/>
          <p:cNvSpPr>
            <a:spLocks noGrp="1"/>
          </p:cNvSpPr>
          <p:nvPr>
            <p:ph type="ftr" sz="quarter" idx="11"/>
          </p:nvPr>
        </p:nvSpPr>
        <p:spPr/>
        <p:txBody>
          <a:bodyPr/>
          <a:lstStyle/>
          <a:p>
            <a:r>
              <a:rPr lang="en-US" smtClean="0"/>
              <a:t>Digital Media, 3e</a:t>
            </a:r>
            <a:endParaRPr lang="en-US"/>
          </a:p>
        </p:txBody>
      </p:sp>
      <p:sp>
        <p:nvSpPr>
          <p:cNvPr id="6" name="Slide Number Placeholder 5"/>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Content Placeholder 3" descr="BookRosesNarrow.jpg"/>
          <p:cNvPicPr>
            <a:picLocks noChangeAspect="1"/>
          </p:cNvPicPr>
          <p:nvPr userDrawn="1"/>
        </p:nvPicPr>
        <p:blipFill>
          <a:blip r:embed="rId2" cstate="print">
            <a:lum bright="70000" contrast="-70000"/>
          </a:blip>
          <a:stretch>
            <a:fillRect/>
          </a:stretch>
        </p:blipFill>
        <p:spPr>
          <a:xfrm rot="16200000">
            <a:off x="3638282" y="-3638281"/>
            <a:ext cx="1867437" cy="9144001"/>
          </a:xfrm>
          <a:prstGeom prst="rect">
            <a:avLst/>
          </a:prstGeom>
          <a:noFill/>
          <a:ln>
            <a:noFill/>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905000"/>
            <a:ext cx="8229600" cy="4221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457200" y="6356350"/>
            <a:ext cx="2895600" cy="365125"/>
          </a:xfrm>
        </p:spPr>
        <p:txBody>
          <a:bodyPr/>
          <a:lstStyle>
            <a:lvl1pPr>
              <a:defRPr>
                <a:solidFill>
                  <a:srgbClr val="A11349"/>
                </a:solidFill>
              </a:defRPr>
            </a:lvl1pPr>
          </a:lstStyle>
          <a:p>
            <a:pPr algn="l"/>
            <a:r>
              <a:rPr lang="en-US" dirty="0" smtClean="0"/>
              <a:t>Digital Media, 3e</a:t>
            </a:r>
            <a:endParaRPr lang="en-US" dirty="0"/>
          </a:p>
        </p:txBody>
      </p:sp>
      <p:sp>
        <p:nvSpPr>
          <p:cNvPr id="6" name="Slide Number Placeholder 5"/>
          <p:cNvSpPr>
            <a:spLocks noGrp="1"/>
          </p:cNvSpPr>
          <p:nvPr>
            <p:ph type="sldNum" sz="quarter" idx="12"/>
          </p:nvPr>
        </p:nvSpPr>
        <p:spPr/>
        <p:txBody>
          <a:bodyPr/>
          <a:lstStyle>
            <a:lvl1pPr>
              <a:defRPr>
                <a:solidFill>
                  <a:srgbClr val="A11349"/>
                </a:solidFill>
              </a:defRPr>
            </a:lvl1pPr>
          </a:lstStyle>
          <a:p>
            <a:fld id="{16D19248-580C-49C8-8C19-F6EA2DA1F25A}" type="slidenum">
              <a:rPr lang="en-US" smtClean="0"/>
              <a:pPr/>
              <a:t>‹#›</a:t>
            </a:fld>
            <a:endParaRPr lang="en-US" dirty="0"/>
          </a:p>
        </p:txBody>
      </p:sp>
      <p:sp>
        <p:nvSpPr>
          <p:cNvPr id="8" name="Rectangle 7"/>
          <p:cNvSpPr/>
          <p:nvPr userDrawn="1"/>
        </p:nvSpPr>
        <p:spPr>
          <a:xfrm rot="16200000">
            <a:off x="4457700" y="-2781300"/>
            <a:ext cx="228600" cy="9144000"/>
          </a:xfrm>
          <a:prstGeom prst="rect">
            <a:avLst/>
          </a:prstGeom>
          <a:solidFill>
            <a:srgbClr val="A11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147EC7E-7FD3-4345-ADAA-1DDF042BADCF}" type="datetime1">
              <a:rPr lang="en-US" smtClean="0"/>
              <a:pPr/>
              <a:t>5/31/2013</a:t>
            </a:fld>
            <a:endParaRPr lang="en-US"/>
          </a:p>
        </p:txBody>
      </p:sp>
      <p:sp>
        <p:nvSpPr>
          <p:cNvPr id="5" name="Footer Placeholder 4"/>
          <p:cNvSpPr>
            <a:spLocks noGrp="1"/>
          </p:cNvSpPr>
          <p:nvPr>
            <p:ph type="ftr" sz="quarter" idx="11"/>
          </p:nvPr>
        </p:nvSpPr>
        <p:spPr/>
        <p:txBody>
          <a:bodyPr/>
          <a:lstStyle/>
          <a:p>
            <a:r>
              <a:rPr lang="en-US" smtClean="0"/>
              <a:t>Digital Media, 3e</a:t>
            </a:r>
            <a:endParaRPr lang="en-US"/>
          </a:p>
        </p:txBody>
      </p:sp>
      <p:sp>
        <p:nvSpPr>
          <p:cNvPr id="6" name="Slide Number Placeholder 5"/>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a:xfrm>
            <a:off x="457200" y="6340475"/>
            <a:ext cx="2895600" cy="365125"/>
          </a:xfrm>
        </p:spPr>
        <p:txBody>
          <a:bodyPr/>
          <a:lstStyle/>
          <a:p>
            <a:r>
              <a:rPr lang="en-US" dirty="0" smtClean="0"/>
              <a:t>Digital Media, 3e</a:t>
            </a:r>
            <a:endParaRPr lang="en-US" dirty="0"/>
          </a:p>
        </p:txBody>
      </p:sp>
      <p:sp>
        <p:nvSpPr>
          <p:cNvPr id="7" name="Slide Number Placeholder 6"/>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81200"/>
            <a:ext cx="4040188" cy="3047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85999"/>
            <a:ext cx="4040188" cy="3840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905000"/>
            <a:ext cx="4041775" cy="3810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85999"/>
            <a:ext cx="4041775" cy="3840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smtClean="0"/>
              <a:t>Digital Media, 3e</a:t>
            </a:r>
            <a:endParaRPr lang="en-US"/>
          </a:p>
        </p:txBody>
      </p:sp>
      <p:sp>
        <p:nvSpPr>
          <p:cNvPr id="9" name="Slide Number Placeholder 8"/>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FEBC36B-AF8F-4308-A4D5-3B390E2B1DD3}" type="datetime1">
              <a:rPr lang="en-US" smtClean="0"/>
              <a:pPr/>
              <a:t>5/31/2013</a:t>
            </a:fld>
            <a:endParaRPr lang="en-US"/>
          </a:p>
        </p:txBody>
      </p:sp>
      <p:sp>
        <p:nvSpPr>
          <p:cNvPr id="4" name="Footer Placeholder 3"/>
          <p:cNvSpPr>
            <a:spLocks noGrp="1"/>
          </p:cNvSpPr>
          <p:nvPr>
            <p:ph type="ftr" sz="quarter" idx="11"/>
          </p:nvPr>
        </p:nvSpPr>
        <p:spPr/>
        <p:txBody>
          <a:bodyPr/>
          <a:lstStyle/>
          <a:p>
            <a:r>
              <a:rPr lang="en-US" smtClean="0"/>
              <a:t>Digital Media, 3e</a:t>
            </a:r>
            <a:endParaRPr lang="en-US"/>
          </a:p>
        </p:txBody>
      </p:sp>
      <p:sp>
        <p:nvSpPr>
          <p:cNvPr id="5" name="Slide Number Placeholder 4"/>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B63546F-2898-4F91-A5B9-0AF34C704D74}" type="datetime1">
              <a:rPr lang="en-US" smtClean="0"/>
              <a:pPr/>
              <a:t>5/31/2013</a:t>
            </a:fld>
            <a:endParaRPr lang="en-US"/>
          </a:p>
        </p:txBody>
      </p:sp>
      <p:sp>
        <p:nvSpPr>
          <p:cNvPr id="3" name="Footer Placeholder 2"/>
          <p:cNvSpPr>
            <a:spLocks noGrp="1"/>
          </p:cNvSpPr>
          <p:nvPr>
            <p:ph type="ftr" sz="quarter" idx="11"/>
          </p:nvPr>
        </p:nvSpPr>
        <p:spPr/>
        <p:txBody>
          <a:bodyPr/>
          <a:lstStyle/>
          <a:p>
            <a:r>
              <a:rPr lang="en-US" smtClean="0"/>
              <a:t>Digital Media, 3e</a:t>
            </a:r>
            <a:endParaRPr lang="en-US"/>
          </a:p>
        </p:txBody>
      </p:sp>
      <p:sp>
        <p:nvSpPr>
          <p:cNvPr id="4" name="Slide Number Placeholder 3"/>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015AF5D-BE6E-4F6E-9E9F-F353F71F035D}" type="datetime1">
              <a:rPr lang="en-US" smtClean="0"/>
              <a:pPr/>
              <a:t>5/31/2013</a:t>
            </a:fld>
            <a:endParaRPr lang="en-US"/>
          </a:p>
        </p:txBody>
      </p:sp>
      <p:sp>
        <p:nvSpPr>
          <p:cNvPr id="6" name="Footer Placeholder 5"/>
          <p:cNvSpPr>
            <a:spLocks noGrp="1"/>
          </p:cNvSpPr>
          <p:nvPr>
            <p:ph type="ftr" sz="quarter" idx="11"/>
          </p:nvPr>
        </p:nvSpPr>
        <p:spPr/>
        <p:txBody>
          <a:bodyPr/>
          <a:lstStyle/>
          <a:p>
            <a:r>
              <a:rPr lang="en-US" smtClean="0"/>
              <a:t>Digital Media, 3e</a:t>
            </a:r>
            <a:endParaRPr lang="en-US"/>
          </a:p>
        </p:txBody>
      </p:sp>
      <p:sp>
        <p:nvSpPr>
          <p:cNvPr id="7" name="Slide Number Placeholder 6"/>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A1C1F05-C43A-4B1D-9144-B1A22BD5BE47}" type="datetime1">
              <a:rPr lang="en-US" smtClean="0"/>
              <a:pPr/>
              <a:t>5/31/2013</a:t>
            </a:fld>
            <a:endParaRPr lang="en-US"/>
          </a:p>
        </p:txBody>
      </p:sp>
      <p:sp>
        <p:nvSpPr>
          <p:cNvPr id="6" name="Footer Placeholder 5"/>
          <p:cNvSpPr>
            <a:spLocks noGrp="1"/>
          </p:cNvSpPr>
          <p:nvPr>
            <p:ph type="ftr" sz="quarter" idx="11"/>
          </p:nvPr>
        </p:nvSpPr>
        <p:spPr/>
        <p:txBody>
          <a:bodyPr/>
          <a:lstStyle/>
          <a:p>
            <a:r>
              <a:rPr lang="en-US" smtClean="0"/>
              <a:t>Digital Media, 3e</a:t>
            </a:r>
            <a:endParaRPr lang="en-US"/>
          </a:p>
        </p:txBody>
      </p:sp>
      <p:sp>
        <p:nvSpPr>
          <p:cNvPr id="7" name="Slide Number Placeholder 6"/>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Content Placeholder 3" descr="BookRosesNarrow.jpg"/>
          <p:cNvPicPr>
            <a:picLocks noChangeAspect="1"/>
          </p:cNvPicPr>
          <p:nvPr/>
        </p:nvPicPr>
        <p:blipFill>
          <a:blip r:embed="rId13" cstate="print">
            <a:lum bright="70000" contrast="-70000"/>
          </a:blip>
          <a:stretch>
            <a:fillRect/>
          </a:stretch>
        </p:blipFill>
        <p:spPr>
          <a:xfrm rot="16200000">
            <a:off x="3638282" y="-3638281"/>
            <a:ext cx="1867437" cy="9144001"/>
          </a:xfrm>
          <a:prstGeom prst="rect">
            <a:avLst/>
          </a:prstGeom>
          <a:noFill/>
          <a:ln>
            <a:noFill/>
          </a:ln>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905000"/>
            <a:ext cx="8229600" cy="4221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1200">
                <a:solidFill>
                  <a:srgbClr val="A11349"/>
                </a:solidFill>
              </a:defRPr>
            </a:lvl1pPr>
          </a:lstStyle>
          <a:p>
            <a:r>
              <a:rPr lang="en-US" dirty="0" smtClean="0"/>
              <a:t>Digital Media, 3e</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A11349"/>
                </a:solidFill>
              </a:defRPr>
            </a:lvl1pPr>
          </a:lstStyle>
          <a:p>
            <a:fld id="{16D19248-580C-49C8-8C19-F6EA2DA1F25A}" type="slidenum">
              <a:rPr lang="en-US" smtClean="0"/>
              <a:pPr/>
              <a:t>‹#›</a:t>
            </a:fld>
            <a:endParaRPr lang="en-US" dirty="0"/>
          </a:p>
        </p:txBody>
      </p:sp>
      <p:sp>
        <p:nvSpPr>
          <p:cNvPr id="8" name="Rectangle 7"/>
          <p:cNvSpPr/>
          <p:nvPr/>
        </p:nvSpPr>
        <p:spPr>
          <a:xfrm rot="16200000">
            <a:off x="4457700" y="-2781301"/>
            <a:ext cx="228600" cy="9144000"/>
          </a:xfrm>
          <a:prstGeom prst="rect">
            <a:avLst/>
          </a:prstGeom>
          <a:solidFill>
            <a:srgbClr val="A11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4953000"/>
            <a:ext cx="7696200" cy="838200"/>
          </a:xfrm>
          <a:solidFill>
            <a:schemeClr val="accent1"/>
          </a:solidFill>
        </p:spPr>
        <p:txBody>
          <a:bodyPr>
            <a:normAutofit/>
          </a:bodyPr>
          <a:lstStyle/>
          <a:p>
            <a:pPr algn="l"/>
            <a:r>
              <a:rPr lang="en-US" sz="4000" dirty="0" smtClean="0"/>
              <a:t>Chapter 15 </a:t>
            </a:r>
            <a:endParaRPr lang="en-US" sz="4000" dirty="0"/>
          </a:p>
        </p:txBody>
      </p:sp>
      <p:sp>
        <p:nvSpPr>
          <p:cNvPr id="3" name="Subtitle 2"/>
          <p:cNvSpPr>
            <a:spLocks noGrp="1"/>
          </p:cNvSpPr>
          <p:nvPr>
            <p:ph type="subTitle" idx="4294967295"/>
          </p:nvPr>
        </p:nvSpPr>
        <p:spPr>
          <a:xfrm>
            <a:off x="0" y="5638800"/>
            <a:ext cx="7696200" cy="914400"/>
          </a:xfrm>
          <a:solidFill>
            <a:schemeClr val="accent1"/>
          </a:solidFill>
        </p:spPr>
        <p:txBody>
          <a:bodyPr>
            <a:normAutofit/>
          </a:bodyPr>
          <a:lstStyle/>
          <a:p>
            <a:pPr algn="ctr">
              <a:buNone/>
            </a:pPr>
            <a:r>
              <a:rPr lang="en-US" sz="4000" dirty="0" smtClean="0">
                <a:solidFill>
                  <a:srgbClr val="FFC000"/>
                </a:solidFill>
              </a:rPr>
              <a:t>Web Animation</a:t>
            </a:r>
            <a:endParaRPr lang="en-US" sz="4000" dirty="0">
              <a:solidFill>
                <a:srgbClr val="FFC000"/>
              </a:solidFill>
            </a:endParaRPr>
          </a:p>
        </p:txBody>
      </p:sp>
      <p:pic>
        <p:nvPicPr>
          <p:cNvPr id="4" name="Picture 3" descr="BookRoses.jpg"/>
          <p:cNvPicPr>
            <a:picLocks noChangeAspect="1"/>
          </p:cNvPicPr>
          <p:nvPr/>
        </p:nvPicPr>
        <p:blipFill>
          <a:blip r:embed="rId2" cstate="print"/>
          <a:stretch>
            <a:fillRect/>
          </a:stretch>
        </p:blipFill>
        <p:spPr>
          <a:xfrm>
            <a:off x="0" y="0"/>
            <a:ext cx="7735455" cy="5105400"/>
          </a:xfrm>
          <a:prstGeom prst="rect">
            <a:avLst/>
          </a:prstGeom>
        </p:spPr>
      </p:pic>
      <p:sp>
        <p:nvSpPr>
          <p:cNvPr id="7" name="Rectangle 6"/>
          <p:cNvSpPr/>
          <p:nvPr/>
        </p:nvSpPr>
        <p:spPr>
          <a:xfrm>
            <a:off x="7696200" y="0"/>
            <a:ext cx="381000" cy="6858000"/>
          </a:xfrm>
          <a:prstGeom prst="rect">
            <a:avLst/>
          </a:prstGeom>
          <a:solidFill>
            <a:srgbClr val="A11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BookTitleRotated.jpg"/>
          <p:cNvPicPr>
            <a:picLocks noChangeAspect="1"/>
          </p:cNvPicPr>
          <p:nvPr/>
        </p:nvPicPr>
        <p:blipFill>
          <a:blip r:embed="rId3" cstate="print"/>
          <a:stretch>
            <a:fillRect/>
          </a:stretch>
        </p:blipFill>
        <p:spPr>
          <a:xfrm>
            <a:off x="8052955" y="0"/>
            <a:ext cx="1091045" cy="6858000"/>
          </a:xfrm>
          <a:prstGeom prst="rect">
            <a:avLst/>
          </a:prstGeom>
        </p:spPr>
      </p:pic>
      <p:sp>
        <p:nvSpPr>
          <p:cNvPr id="8" name="TextBox 7"/>
          <p:cNvSpPr txBox="1"/>
          <p:nvPr/>
        </p:nvSpPr>
        <p:spPr>
          <a:xfrm>
            <a:off x="0" y="6400800"/>
            <a:ext cx="7696200" cy="461665"/>
          </a:xfrm>
          <a:prstGeom prst="rect">
            <a:avLst/>
          </a:prstGeom>
          <a:solidFill>
            <a:schemeClr val="accent1"/>
          </a:solidFill>
        </p:spPr>
        <p:txBody>
          <a:bodyPr wrap="square" rtlCol="0">
            <a:spAutoFit/>
          </a:bodyPr>
          <a:lstStyle/>
          <a:p>
            <a:r>
              <a:rPr lang="en-US" sz="1200" dirty="0"/>
              <a:t>© 2013 </a:t>
            </a:r>
            <a:r>
              <a:rPr lang="en-US" sz="1200" dirty="0" err="1"/>
              <a:t>Cengage</a:t>
            </a:r>
            <a:r>
              <a:rPr lang="en-US" sz="1200" dirty="0"/>
              <a:t> Learning. All Rights Reserved. May not be scanned, copied or duplicated, or posted to a publicly accessible website, in whole or in part.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Animated GIFs</a:t>
            </a:r>
            <a:br>
              <a:rPr lang="en-US" dirty="0" smtClean="0"/>
            </a:br>
            <a:r>
              <a:rPr lang="en-US" dirty="0" smtClean="0"/>
              <a:t>(continued)</a:t>
            </a:r>
            <a:endParaRPr lang="en-US" dirty="0"/>
          </a:p>
        </p:txBody>
      </p:sp>
      <p:sp>
        <p:nvSpPr>
          <p:cNvPr id="3" name="Content Placeholder 2"/>
          <p:cNvSpPr>
            <a:spLocks noGrp="1"/>
          </p:cNvSpPr>
          <p:nvPr>
            <p:ph idx="1"/>
          </p:nvPr>
        </p:nvSpPr>
        <p:spPr>
          <a:xfrm>
            <a:off x="457200" y="1905001"/>
            <a:ext cx="8229600" cy="2133600"/>
          </a:xfrm>
        </p:spPr>
        <p:txBody>
          <a:bodyPr>
            <a:normAutofit fontScale="92500" lnSpcReduction="20000"/>
          </a:bodyPr>
          <a:lstStyle/>
          <a:p>
            <a:r>
              <a:rPr lang="en-US" b="1" dirty="0" smtClean="0"/>
              <a:t>Optimization </a:t>
            </a:r>
            <a:r>
              <a:rPr lang="en-US" dirty="0" smtClean="0"/>
              <a:t>is a means of compressing animations to reduce the size of the file; gives choices for:</a:t>
            </a:r>
          </a:p>
          <a:p>
            <a:pPr lvl="1"/>
            <a:r>
              <a:rPr lang="en-US" dirty="0" smtClean="0"/>
              <a:t>Reducing the color palette</a:t>
            </a:r>
          </a:p>
          <a:p>
            <a:pPr lvl="1"/>
            <a:r>
              <a:rPr lang="en-US" dirty="0" smtClean="0"/>
              <a:t>Eliminating unnecessary frames</a:t>
            </a:r>
          </a:p>
          <a:p>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10</a:t>
            </a:fld>
            <a:endParaRPr lang="en-US" dirty="0"/>
          </a:p>
        </p:txBody>
      </p:sp>
      <p:pic>
        <p:nvPicPr>
          <p:cNvPr id="6" name="Picture 5" descr="Figure15-09.jpg"/>
          <p:cNvPicPr>
            <a:picLocks noChangeAspect="1"/>
          </p:cNvPicPr>
          <p:nvPr/>
        </p:nvPicPr>
        <p:blipFill>
          <a:blip r:embed="rId2" cstate="print"/>
          <a:stretch>
            <a:fillRect/>
          </a:stretch>
        </p:blipFill>
        <p:spPr>
          <a:xfrm>
            <a:off x="2286000" y="3886200"/>
            <a:ext cx="4905375" cy="2805336"/>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Saving and Exporting Animated GIFs</a:t>
            </a:r>
            <a:endParaRPr lang="en-US" dirty="0"/>
          </a:p>
        </p:txBody>
      </p:sp>
      <p:sp>
        <p:nvSpPr>
          <p:cNvPr id="3" name="Content Placeholder 2"/>
          <p:cNvSpPr>
            <a:spLocks noGrp="1"/>
          </p:cNvSpPr>
          <p:nvPr>
            <p:ph idx="1"/>
          </p:nvPr>
        </p:nvSpPr>
        <p:spPr>
          <a:xfrm>
            <a:off x="457200" y="1905000"/>
            <a:ext cx="8229600" cy="4572000"/>
          </a:xfrm>
        </p:spPr>
        <p:txBody>
          <a:bodyPr>
            <a:normAutofit fontScale="92500" lnSpcReduction="20000"/>
          </a:bodyPr>
          <a:lstStyle/>
          <a:p>
            <a:r>
              <a:rPr lang="en-US" dirty="0" smtClean="0"/>
              <a:t>A GIF animator will allow you to save files in several different formats: </a:t>
            </a:r>
          </a:p>
          <a:p>
            <a:pPr lvl="1"/>
            <a:r>
              <a:rPr lang="en-US" dirty="0" smtClean="0"/>
              <a:t>GIF files</a:t>
            </a:r>
          </a:p>
          <a:p>
            <a:pPr lvl="1"/>
            <a:r>
              <a:rPr lang="en-US" dirty="0" smtClean="0"/>
              <a:t>JPEGs or other editable raster files</a:t>
            </a:r>
          </a:p>
          <a:p>
            <a:pPr lvl="1"/>
            <a:r>
              <a:rPr lang="en-US" dirty="0" smtClean="0"/>
              <a:t>Videos</a:t>
            </a:r>
          </a:p>
          <a:p>
            <a:r>
              <a:rPr lang="en-US" dirty="0" smtClean="0"/>
              <a:t>You can embed the GIF file in your Web page</a:t>
            </a:r>
          </a:p>
          <a:p>
            <a:r>
              <a:rPr lang="en-US" dirty="0" smtClean="0"/>
              <a:t>Another approach is to</a:t>
            </a:r>
          </a:p>
          <a:p>
            <a:pPr lvl="1"/>
            <a:r>
              <a:rPr lang="en-US" dirty="0" smtClean="0"/>
              <a:t>Load the animated GIF to a server with its own URL</a:t>
            </a:r>
          </a:p>
          <a:p>
            <a:pPr lvl="1"/>
            <a:r>
              <a:rPr lang="en-US" dirty="0" smtClean="0"/>
              <a:t>Insert into the Web page the &lt;</a:t>
            </a:r>
            <a:r>
              <a:rPr lang="en-US" dirty="0" err="1" smtClean="0"/>
              <a:t>img</a:t>
            </a:r>
            <a:r>
              <a:rPr lang="en-US" dirty="0" smtClean="0"/>
              <a:t> </a:t>
            </a:r>
            <a:r>
              <a:rPr lang="en-US" dirty="0" err="1" smtClean="0"/>
              <a:t>src</a:t>
            </a:r>
            <a:r>
              <a:rPr lang="en-US" dirty="0" smtClean="0"/>
              <a:t>&gt; HTML tag that links to that document; the code identifies the animated GIF file as the source of the image</a:t>
            </a:r>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HTML</a:t>
            </a:r>
            <a:endParaRPr lang="en-US" dirty="0"/>
          </a:p>
        </p:txBody>
      </p:sp>
      <p:sp>
        <p:nvSpPr>
          <p:cNvPr id="3" name="Content Placeholder 2"/>
          <p:cNvSpPr>
            <a:spLocks noGrp="1"/>
          </p:cNvSpPr>
          <p:nvPr>
            <p:ph idx="1"/>
          </p:nvPr>
        </p:nvSpPr>
        <p:spPr>
          <a:xfrm>
            <a:off x="457200" y="1905000"/>
            <a:ext cx="8229600" cy="4648200"/>
          </a:xfrm>
        </p:spPr>
        <p:txBody>
          <a:bodyPr>
            <a:normAutofit fontScale="85000" lnSpcReduction="20000"/>
          </a:bodyPr>
          <a:lstStyle/>
          <a:p>
            <a:r>
              <a:rPr lang="en-US" b="1" dirty="0" smtClean="0"/>
              <a:t>Dynamic HTML (DHTML)</a:t>
            </a:r>
            <a:r>
              <a:rPr lang="en-US" dirty="0" smtClean="0"/>
              <a:t> is a means of animating text or image elements through the HTML code that determines their placement and appearance</a:t>
            </a:r>
          </a:p>
          <a:p>
            <a:r>
              <a:rPr lang="en-US" dirty="0" smtClean="0"/>
              <a:t>Advantage of DHTML is that it does not include an image:</a:t>
            </a:r>
          </a:p>
          <a:p>
            <a:pPr lvl="1"/>
            <a:r>
              <a:rPr lang="en-US" dirty="0" smtClean="0"/>
              <a:t>Does not require a large file size</a:t>
            </a:r>
          </a:p>
          <a:p>
            <a:pPr lvl="1"/>
            <a:r>
              <a:rPr lang="en-US" dirty="0" smtClean="0"/>
              <a:t>Loads as quickly as any HTML file</a:t>
            </a:r>
          </a:p>
          <a:p>
            <a:r>
              <a:rPr lang="en-US" dirty="0" smtClean="0"/>
              <a:t>Disadvantages:</a:t>
            </a:r>
          </a:p>
          <a:p>
            <a:pPr lvl="1"/>
            <a:r>
              <a:rPr lang="en-US" dirty="0" smtClean="0"/>
              <a:t>Like HTML itself, its instructions will not necessarily be interpreted the same by all browsers</a:t>
            </a:r>
          </a:p>
          <a:p>
            <a:pPr lvl="1"/>
            <a:r>
              <a:rPr lang="en-US" dirty="0" smtClean="0"/>
              <a:t>It cannot be used to create very complex animations</a:t>
            </a:r>
          </a:p>
          <a:p>
            <a:pPr lvl="1"/>
            <a:r>
              <a:rPr lang="en-US" dirty="0" smtClean="0"/>
              <a:t>It is not really a standalone tool; it is a creation of three other tools—HTML code, CSS, and JavaScript</a:t>
            </a:r>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JavaScript</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JavaScript </a:t>
            </a:r>
            <a:r>
              <a:rPr lang="en-US" dirty="0" smtClean="0"/>
              <a:t>is a programming language that increases the interactivity of Web pages by making it possible for actions to be executed within the browser, and without the need to access the server that hosts the Web site</a:t>
            </a:r>
          </a:p>
          <a:p>
            <a:r>
              <a:rPr lang="en-US" dirty="0" smtClean="0"/>
              <a:t>An</a:t>
            </a:r>
            <a:r>
              <a:rPr lang="en-US" b="1" dirty="0" smtClean="0"/>
              <a:t> applet </a:t>
            </a:r>
            <a:r>
              <a:rPr lang="en-US" dirty="0" smtClean="0"/>
              <a:t>is an executable program that cannot stand alone but functions only within a Web browser</a:t>
            </a:r>
          </a:p>
          <a:p>
            <a:r>
              <a:rPr lang="en-US" dirty="0" smtClean="0"/>
              <a:t>Uses and Elements of JavaScript</a:t>
            </a:r>
          </a:p>
          <a:p>
            <a:pPr lvl="1"/>
            <a:r>
              <a:rPr lang="en-US" dirty="0" smtClean="0"/>
              <a:t>Scripts can be written to change the content or appearance of the Web page when users move their mouse or make a choice</a:t>
            </a:r>
          </a:p>
          <a:p>
            <a:pPr lvl="1"/>
            <a:r>
              <a:rPr lang="en-US" dirty="0" smtClean="0"/>
              <a:t>Can be used to perform searches, create pop-up windows, or fill out parts of a form</a:t>
            </a:r>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JavaScript</a:t>
            </a:r>
            <a:br>
              <a:rPr lang="en-US" dirty="0" smtClean="0"/>
            </a:br>
            <a:r>
              <a:rPr lang="en-US" dirty="0" smtClean="0"/>
              <a:t>(continued)</a:t>
            </a:r>
            <a:endParaRPr lang="en-US" dirty="0"/>
          </a:p>
        </p:txBody>
      </p:sp>
      <p:sp>
        <p:nvSpPr>
          <p:cNvPr id="3" name="Content Placeholder 2"/>
          <p:cNvSpPr>
            <a:spLocks noGrp="1"/>
          </p:cNvSpPr>
          <p:nvPr>
            <p:ph sz="half" idx="1"/>
          </p:nvPr>
        </p:nvSpPr>
        <p:spPr>
          <a:xfrm>
            <a:off x="457200" y="1905000"/>
            <a:ext cx="4038600" cy="4495800"/>
          </a:xfrm>
        </p:spPr>
        <p:txBody>
          <a:bodyPr>
            <a:normAutofit fontScale="92500" lnSpcReduction="20000"/>
          </a:bodyPr>
          <a:lstStyle/>
          <a:p>
            <a:r>
              <a:rPr lang="en-US" dirty="0" smtClean="0"/>
              <a:t>Uses and Elements of JavaScript (cont.)</a:t>
            </a:r>
          </a:p>
          <a:p>
            <a:pPr lvl="1"/>
            <a:r>
              <a:rPr lang="en-US" dirty="0" smtClean="0"/>
              <a:t>JavaScript applet is signaled by the &lt;script&gt; code; its end is shown by the &lt;/script&gt; code</a:t>
            </a:r>
          </a:p>
          <a:p>
            <a:pPr lvl="1"/>
            <a:r>
              <a:rPr lang="en-US" dirty="0" smtClean="0"/>
              <a:t>Commands are case-sensitive</a:t>
            </a:r>
          </a:p>
          <a:p>
            <a:pPr lvl="1"/>
            <a:r>
              <a:rPr lang="en-US" dirty="0" smtClean="0"/>
              <a:t>Values should be in quotation marks</a:t>
            </a:r>
          </a:p>
          <a:p>
            <a:pPr lvl="1"/>
            <a:r>
              <a:rPr lang="en-US" dirty="0" smtClean="0"/>
              <a:t>You can group together a set of statements in curly brackets—{ and }</a:t>
            </a:r>
          </a:p>
          <a:p>
            <a:pPr lvl="2"/>
            <a:endParaRPr lang="en-US" dirty="0" smtClean="0"/>
          </a:p>
          <a:p>
            <a:pPr lvl="1"/>
            <a:endParaRPr lang="en-US" sz="2000" dirty="0" smtClean="0"/>
          </a:p>
          <a:p>
            <a:pPr lvl="1"/>
            <a:endParaRPr lang="en-US" dirty="0" smtClean="0"/>
          </a:p>
          <a:p>
            <a:pPr lvl="1"/>
            <a:endParaRPr lang="en-US" sz="2000" dirty="0" smtClean="0"/>
          </a:p>
          <a:p>
            <a:pPr lvl="1"/>
            <a:endParaRPr lang="en-US" dirty="0"/>
          </a:p>
        </p:txBody>
      </p:sp>
      <p:sp>
        <p:nvSpPr>
          <p:cNvPr id="6" name="Content Placeholder 5"/>
          <p:cNvSpPr>
            <a:spLocks noGrp="1"/>
          </p:cNvSpPr>
          <p:nvPr>
            <p:ph sz="half" idx="2"/>
          </p:nvPr>
        </p:nvSpPr>
        <p:spPr>
          <a:xfrm>
            <a:off x="4648200" y="1905000"/>
            <a:ext cx="4038600" cy="4495800"/>
          </a:xfrm>
        </p:spPr>
        <p:txBody>
          <a:bodyPr>
            <a:normAutofit fontScale="92500" lnSpcReduction="20000"/>
          </a:bodyPr>
          <a:lstStyle/>
          <a:p>
            <a:pPr lvl="1"/>
            <a:r>
              <a:rPr lang="en-US" dirty="0" smtClean="0"/>
              <a:t>JavaScript includes different kinds of tools</a:t>
            </a:r>
          </a:p>
          <a:p>
            <a:pPr lvl="2"/>
            <a:r>
              <a:rPr lang="en-US" b="1" dirty="0" smtClean="0"/>
              <a:t>Objects</a:t>
            </a:r>
            <a:r>
              <a:rPr lang="en-US" dirty="0" smtClean="0"/>
              <a:t> (Unit manipulated in JavaScript, which has both properties and methods)</a:t>
            </a:r>
          </a:p>
          <a:p>
            <a:pPr lvl="2"/>
            <a:r>
              <a:rPr lang="en-US" b="1" dirty="0" smtClean="0"/>
              <a:t>Functions</a:t>
            </a:r>
            <a:r>
              <a:rPr lang="en-US" dirty="0" smtClean="0"/>
              <a:t> (JavaScript command not executed until an event occurs)and </a:t>
            </a:r>
            <a:r>
              <a:rPr lang="en-US" b="1" dirty="0" smtClean="0"/>
              <a:t>events</a:t>
            </a:r>
            <a:r>
              <a:rPr lang="en-US" dirty="0" smtClean="0"/>
              <a:t> (an action taken by a Web site visitor that triggers execution of a script)</a:t>
            </a:r>
          </a:p>
          <a:p>
            <a:pPr lvl="2"/>
            <a:r>
              <a:rPr lang="en-US" b="1" dirty="0" smtClean="0"/>
              <a:t>Conditional statement </a:t>
            </a:r>
            <a:r>
              <a:rPr lang="en-US" dirty="0" smtClean="0"/>
              <a:t>(an action taken if certain conditions are or are not met)</a:t>
            </a:r>
          </a:p>
          <a:p>
            <a:pPr lvl="2"/>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JavaScript</a:t>
            </a:r>
            <a:br>
              <a:rPr lang="en-US" dirty="0" smtClean="0"/>
            </a:br>
            <a:r>
              <a:rPr lang="en-US" dirty="0" smtClean="0"/>
              <a:t>(continued)</a:t>
            </a:r>
            <a:endParaRPr lang="en-US" dirty="0"/>
          </a:p>
        </p:txBody>
      </p:sp>
      <p:sp>
        <p:nvSpPr>
          <p:cNvPr id="8" name="Content Placeholder 7"/>
          <p:cNvSpPr>
            <a:spLocks noGrp="1"/>
          </p:cNvSpPr>
          <p:nvPr>
            <p:ph idx="1"/>
          </p:nvPr>
        </p:nvSpPr>
        <p:spPr/>
        <p:txBody>
          <a:bodyPr>
            <a:normAutofit/>
          </a:bodyPr>
          <a:lstStyle/>
          <a:p>
            <a:r>
              <a:rPr lang="en-US" dirty="0" smtClean="0"/>
              <a:t>Examples of JavaScript</a:t>
            </a:r>
          </a:p>
          <a:p>
            <a:pPr lvl="1"/>
            <a:r>
              <a:rPr lang="en-US" dirty="0" smtClean="0"/>
              <a:t>You can create a rollover, in which </a:t>
            </a:r>
            <a:r>
              <a:rPr lang="en-US" dirty="0" err="1" smtClean="0"/>
              <a:t>mousing</a:t>
            </a:r>
            <a:r>
              <a:rPr lang="en-US" dirty="0" smtClean="0"/>
              <a:t> over an image results in a change to the image, which returns to its original state when the mouse moves off it again</a:t>
            </a:r>
          </a:p>
          <a:p>
            <a:pPr lvl="2"/>
            <a:r>
              <a:rPr lang="en-US" dirty="0" smtClean="0"/>
              <a:t>Can use this effect to change the appearance of a word by altering its size or color,</a:t>
            </a:r>
          </a:p>
          <a:p>
            <a:pPr lvl="2"/>
            <a:r>
              <a:rPr lang="en-US" dirty="0" smtClean="0"/>
              <a:t>Can also use it to swap one image for another</a:t>
            </a:r>
          </a:p>
          <a:p>
            <a:pPr lvl="1"/>
            <a:r>
              <a:rPr lang="en-US" dirty="0" smtClean="0"/>
              <a:t>Can create a dialog box</a:t>
            </a:r>
          </a:p>
          <a:p>
            <a:pPr lvl="1"/>
            <a:endParaRPr lang="en-US" dirty="0"/>
          </a:p>
        </p:txBody>
      </p:sp>
      <p:sp>
        <p:nvSpPr>
          <p:cNvPr id="5" name="Footer Placeholder 4"/>
          <p:cNvSpPr>
            <a:spLocks noGrp="1"/>
          </p:cNvSpPr>
          <p:nvPr>
            <p:ph type="ftr" sz="quarter" idx="11"/>
          </p:nvPr>
        </p:nvSpPr>
        <p:spPr/>
        <p:txBody>
          <a:bodyPr/>
          <a:lstStyle/>
          <a:p>
            <a:r>
              <a:rPr lang="en-US" smtClean="0"/>
              <a:t>Digital Media, 3e</a:t>
            </a:r>
            <a:endParaRPr lang="en-US" dirty="0"/>
          </a:p>
        </p:txBody>
      </p:sp>
      <p:sp>
        <p:nvSpPr>
          <p:cNvPr id="6" name="Slide Number Placeholder 5"/>
          <p:cNvSpPr>
            <a:spLocks noGrp="1"/>
          </p:cNvSpPr>
          <p:nvPr>
            <p:ph type="sldNum" sz="quarter" idx="12"/>
          </p:nvPr>
        </p:nvSpPr>
        <p:spPr/>
        <p:txBody>
          <a:bodyPr/>
          <a:lstStyle/>
          <a:p>
            <a:fld id="{16D19248-580C-49C8-8C19-F6EA2DA1F25A}"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ASP.NET Scripts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ASP.NET </a:t>
            </a:r>
            <a:r>
              <a:rPr lang="en-US" dirty="0" smtClean="0"/>
              <a:t>is Microsoft’s server-side scripting language</a:t>
            </a:r>
          </a:p>
          <a:p>
            <a:r>
              <a:rPr lang="en-US" dirty="0" smtClean="0"/>
              <a:t>ASP is an acronym for Active Server Pages</a:t>
            </a:r>
          </a:p>
          <a:p>
            <a:r>
              <a:rPr lang="en-US" dirty="0" smtClean="0"/>
              <a:t>The Web editor Expression is a Microsoft product that relies on ASP.NET programming to create animations and interactive elements on Web pages</a:t>
            </a:r>
          </a:p>
          <a:p>
            <a:r>
              <a:rPr lang="en-US" dirty="0" smtClean="0"/>
              <a:t>ASP.NET and JavaScript can complement each other</a:t>
            </a:r>
          </a:p>
          <a:p>
            <a:r>
              <a:rPr lang="en-US" dirty="0" smtClean="0"/>
              <a:t>Either kind of script can work within DHTML code</a:t>
            </a:r>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Thinking Visually</a:t>
            </a:r>
            <a:endParaRPr lang="en-US" dirty="0"/>
          </a:p>
        </p:txBody>
      </p:sp>
      <p:pic>
        <p:nvPicPr>
          <p:cNvPr id="8" name="Content Placeholder 7" descr="21stCentury.jpg"/>
          <p:cNvPicPr>
            <a:picLocks noGrp="1" noChangeAspect="1"/>
          </p:cNvPicPr>
          <p:nvPr>
            <p:ph sz="half" idx="1"/>
          </p:nvPr>
        </p:nvPicPr>
        <p:blipFill>
          <a:blip r:embed="rId2" cstate="print"/>
          <a:stretch>
            <a:fillRect/>
          </a:stretch>
        </p:blipFill>
        <p:spPr>
          <a:xfrm>
            <a:off x="533400" y="2362200"/>
            <a:ext cx="2286000" cy="2313878"/>
          </a:xfrm>
          <a:prstGeom prst="rect">
            <a:avLst/>
          </a:prstGeom>
          <a:ln>
            <a:noFill/>
          </a:ln>
          <a:effectLst>
            <a:outerShdw blurRad="292100" dist="139700" dir="2700000" algn="tl" rotWithShape="0">
              <a:srgbClr val="333333">
                <a:alpha val="65000"/>
              </a:srgbClr>
            </a:outerShdw>
          </a:effectLst>
        </p:spPr>
      </p:pic>
      <p:sp>
        <p:nvSpPr>
          <p:cNvPr id="7" name="Content Placeholder 6"/>
          <p:cNvSpPr>
            <a:spLocks noGrp="1"/>
          </p:cNvSpPr>
          <p:nvPr>
            <p:ph sz="half" idx="2"/>
          </p:nvPr>
        </p:nvSpPr>
        <p:spPr>
          <a:xfrm>
            <a:off x="3962400" y="1905000"/>
            <a:ext cx="4724400" cy="4221163"/>
          </a:xfrm>
        </p:spPr>
        <p:txBody>
          <a:bodyPr>
            <a:normAutofit/>
          </a:bodyPr>
          <a:lstStyle/>
          <a:p>
            <a:r>
              <a:rPr lang="en-US" dirty="0" smtClean="0"/>
              <a:t>How can visuals be used? </a:t>
            </a:r>
          </a:p>
          <a:p>
            <a:r>
              <a:rPr lang="en-US" dirty="0" smtClean="0"/>
              <a:t>In what way could a company use visuals to market its services? </a:t>
            </a:r>
          </a:p>
          <a:p>
            <a:r>
              <a:rPr lang="en-US" dirty="0" smtClean="0"/>
              <a:t>What story can visuals tell to potential customers?</a:t>
            </a:r>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Flash Animation</a:t>
            </a:r>
            <a:endParaRPr lang="en-US" dirty="0"/>
          </a:p>
        </p:txBody>
      </p:sp>
      <p:sp>
        <p:nvSpPr>
          <p:cNvPr id="7" name="Content Placeholder 6"/>
          <p:cNvSpPr>
            <a:spLocks noGrp="1"/>
          </p:cNvSpPr>
          <p:nvPr>
            <p:ph idx="1"/>
          </p:nvPr>
        </p:nvSpPr>
        <p:spPr>
          <a:xfrm>
            <a:off x="457200" y="1905000"/>
            <a:ext cx="8229600" cy="4495800"/>
          </a:xfrm>
        </p:spPr>
        <p:txBody>
          <a:bodyPr>
            <a:normAutofit fontScale="85000" lnSpcReduction="20000"/>
          </a:bodyPr>
          <a:lstStyle/>
          <a:p>
            <a:r>
              <a:rPr lang="en-US" dirty="0" smtClean="0"/>
              <a:t>A popular form of animation is a shockwave </a:t>
            </a:r>
            <a:r>
              <a:rPr lang="en-US" b="1" dirty="0" smtClean="0"/>
              <a:t>flash </a:t>
            </a:r>
            <a:r>
              <a:rPr lang="en-US" dirty="0" smtClean="0"/>
              <a:t>file (SWF) created with Adobe Flash Professional or similar programs</a:t>
            </a:r>
          </a:p>
          <a:p>
            <a:r>
              <a:rPr lang="en-US" dirty="0" smtClean="0"/>
              <a:t>A</a:t>
            </a:r>
            <a:r>
              <a:rPr lang="en-US" b="1" dirty="0" smtClean="0"/>
              <a:t> plug-in </a:t>
            </a:r>
            <a:r>
              <a:rPr lang="en-US" dirty="0" smtClean="0"/>
              <a:t>is a small piece of software downloaded into a browser to run specialized types of files</a:t>
            </a:r>
          </a:p>
          <a:p>
            <a:pPr lvl="1"/>
            <a:r>
              <a:rPr lang="en-US" dirty="0" smtClean="0"/>
              <a:t>In the case of flash programs, the files they run are multimedia</a:t>
            </a:r>
          </a:p>
          <a:p>
            <a:pPr lvl="1"/>
            <a:r>
              <a:rPr lang="en-US" dirty="0" smtClean="0"/>
              <a:t>The plug-ins are written to be relatively small in size, though versatile, so that download times are not long</a:t>
            </a:r>
          </a:p>
          <a:p>
            <a:r>
              <a:rPr lang="en-US" dirty="0" smtClean="0"/>
              <a:t>One thing that makes plug-in animation players different from video players is that they permit—and respond to—user input; they can be interactive</a:t>
            </a:r>
          </a:p>
          <a:p>
            <a:endParaRPr lang="en-US" dirty="0" smtClean="0"/>
          </a:p>
          <a:p>
            <a:endParaRPr lang="en-US" dirty="0" smtClean="0"/>
          </a:p>
          <a:p>
            <a:endParaRPr lang="en-US" dirty="0"/>
          </a:p>
        </p:txBody>
      </p:sp>
      <p:sp>
        <p:nvSpPr>
          <p:cNvPr id="5" name="Footer Placeholder 4"/>
          <p:cNvSpPr>
            <a:spLocks noGrp="1"/>
          </p:cNvSpPr>
          <p:nvPr>
            <p:ph type="ftr" sz="quarter" idx="11"/>
          </p:nvPr>
        </p:nvSpPr>
        <p:spPr/>
        <p:txBody>
          <a:bodyPr/>
          <a:lstStyle/>
          <a:p>
            <a:r>
              <a:rPr lang="en-US" smtClean="0"/>
              <a:t>Digital Media, 3e</a:t>
            </a:r>
            <a:endParaRPr lang="en-US" dirty="0"/>
          </a:p>
        </p:txBody>
      </p:sp>
      <p:sp>
        <p:nvSpPr>
          <p:cNvPr id="6" name="Slide Number Placeholder 5"/>
          <p:cNvSpPr>
            <a:spLocks noGrp="1"/>
          </p:cNvSpPr>
          <p:nvPr>
            <p:ph type="sldNum" sz="quarter" idx="12"/>
          </p:nvPr>
        </p:nvSpPr>
        <p:spPr/>
        <p:txBody>
          <a:bodyPr/>
          <a:lstStyle/>
          <a:p>
            <a:fld id="{16D19248-580C-49C8-8C19-F6EA2DA1F25A}"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Appeal of Flash Animation</a:t>
            </a:r>
            <a:endParaRPr lang="en-US" dirty="0"/>
          </a:p>
        </p:txBody>
      </p:sp>
      <p:sp>
        <p:nvSpPr>
          <p:cNvPr id="3" name="Content Placeholder 2"/>
          <p:cNvSpPr>
            <a:spLocks noGrp="1"/>
          </p:cNvSpPr>
          <p:nvPr>
            <p:ph idx="1"/>
          </p:nvPr>
        </p:nvSpPr>
        <p:spPr>
          <a:xfrm>
            <a:off x="457200" y="1905000"/>
            <a:ext cx="8229600" cy="4495800"/>
          </a:xfrm>
        </p:spPr>
        <p:txBody>
          <a:bodyPr>
            <a:normAutofit fontScale="85000" lnSpcReduction="10000"/>
          </a:bodyPr>
          <a:lstStyle/>
          <a:p>
            <a:r>
              <a:rPr lang="en-US" dirty="0" smtClean="0"/>
              <a:t>Flash animations promote quick download times</a:t>
            </a:r>
          </a:p>
          <a:p>
            <a:pPr lvl="1"/>
            <a:r>
              <a:rPr lang="en-US" dirty="0" smtClean="0"/>
              <a:t>Vector-based graphics define the beginning and ending points of objects mathematically, thus the image is easier to resize or scale than raster images such as photographs and the result is smaller file sizes</a:t>
            </a:r>
          </a:p>
          <a:p>
            <a:pPr lvl="1"/>
            <a:r>
              <a:rPr lang="en-US" dirty="0" smtClean="0"/>
              <a:t>Vector-based programs, like flash animation software, define the </a:t>
            </a:r>
            <a:r>
              <a:rPr lang="en-US" dirty="0" err="1" smtClean="0"/>
              <a:t>tween</a:t>
            </a:r>
            <a:r>
              <a:rPr lang="en-US" dirty="0" smtClean="0"/>
              <a:t> frames by calculating them mathematically; these calculations occupy less space than a raster-drawn image filled with color dots</a:t>
            </a:r>
          </a:p>
          <a:p>
            <a:pPr lvl="1"/>
            <a:r>
              <a:rPr lang="en-US" dirty="0" smtClean="0"/>
              <a:t>Flash animations are streamed, meaning that it begins to play before the entire file is downloaded</a:t>
            </a:r>
          </a:p>
          <a:p>
            <a:r>
              <a:rPr lang="en-US" dirty="0" smtClean="0"/>
              <a:t>Flash animation is widely available and easy to use</a:t>
            </a:r>
          </a:p>
          <a:p>
            <a:endParaRPr lang="en-US" dirty="0" smtClean="0"/>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a:t>
            </a:r>
            <a:endParaRPr lang="en-US" dirty="0"/>
          </a:p>
        </p:txBody>
      </p:sp>
      <p:sp>
        <p:nvSpPr>
          <p:cNvPr id="7" name="Footer Placeholder 6"/>
          <p:cNvSpPr>
            <a:spLocks noGrp="1"/>
          </p:cNvSpPr>
          <p:nvPr>
            <p:ph type="ftr" sz="quarter" idx="11"/>
          </p:nvPr>
        </p:nvSpPr>
        <p:spPr/>
        <p:txBody>
          <a:bodyPr/>
          <a:lstStyle/>
          <a:p>
            <a:pPr algn="l"/>
            <a:r>
              <a:rPr lang="en-US" dirty="0" smtClean="0">
                <a:solidFill>
                  <a:srgbClr val="A11349"/>
                </a:solidFill>
              </a:rPr>
              <a:t>Digital Media, 3e</a:t>
            </a:r>
            <a:endParaRPr lang="en-US" dirty="0">
              <a:solidFill>
                <a:srgbClr val="A11349"/>
              </a:solidFill>
            </a:endParaRPr>
          </a:p>
        </p:txBody>
      </p:sp>
      <p:sp>
        <p:nvSpPr>
          <p:cNvPr id="6" name="Slide Number Placeholder 5"/>
          <p:cNvSpPr>
            <a:spLocks noGrp="1"/>
          </p:cNvSpPr>
          <p:nvPr>
            <p:ph type="sldNum" sz="quarter" idx="12"/>
          </p:nvPr>
        </p:nvSpPr>
        <p:spPr/>
        <p:txBody>
          <a:bodyPr/>
          <a:lstStyle/>
          <a:p>
            <a:fld id="{16D19248-580C-49C8-8C19-F6EA2DA1F25A}" type="slidenum">
              <a:rPr lang="en-US" smtClean="0">
                <a:solidFill>
                  <a:srgbClr val="A11349"/>
                </a:solidFill>
              </a:rPr>
              <a:pPr/>
              <a:t>2</a:t>
            </a:fld>
            <a:endParaRPr lang="en-US" dirty="0">
              <a:solidFill>
                <a:srgbClr val="A11349"/>
              </a:solidFill>
            </a:endParaRPr>
          </a:p>
        </p:txBody>
      </p:sp>
      <p:sp>
        <p:nvSpPr>
          <p:cNvPr id="5" name="Rectangle 4"/>
          <p:cNvSpPr/>
          <p:nvPr/>
        </p:nvSpPr>
        <p:spPr>
          <a:xfrm rot="16200000">
            <a:off x="4457700" y="-2781300"/>
            <a:ext cx="228600" cy="9144000"/>
          </a:xfrm>
          <a:prstGeom prst="rect">
            <a:avLst/>
          </a:prstGeom>
          <a:solidFill>
            <a:srgbClr val="A11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p:cNvSpPr>
            <a:spLocks noGrp="1"/>
          </p:cNvSpPr>
          <p:nvPr>
            <p:ph idx="1"/>
          </p:nvPr>
        </p:nvSpPr>
        <p:spPr/>
        <p:txBody>
          <a:bodyPr>
            <a:normAutofit/>
          </a:bodyPr>
          <a:lstStyle/>
          <a:p>
            <a:pPr>
              <a:tabLst>
                <a:tab pos="2743200" algn="l"/>
              </a:tabLst>
            </a:pPr>
            <a:r>
              <a:rPr lang="en-US" b="1" dirty="0" smtClean="0"/>
              <a:t>Lesson 15.1	</a:t>
            </a:r>
            <a:r>
              <a:rPr lang="en-US" dirty="0" smtClean="0"/>
              <a:t>Animated GIFs</a:t>
            </a:r>
          </a:p>
          <a:p>
            <a:pPr>
              <a:tabLst>
                <a:tab pos="2743200" algn="l"/>
              </a:tabLst>
            </a:pPr>
            <a:r>
              <a:rPr lang="en-US" b="1" dirty="0" smtClean="0"/>
              <a:t>Lesson 15.2 	</a:t>
            </a:r>
            <a:r>
              <a:rPr lang="en-US" dirty="0" smtClean="0"/>
              <a:t>DHTML, JavaScript, and </a:t>
            </a:r>
            <a:br>
              <a:rPr lang="en-US" dirty="0" smtClean="0"/>
            </a:br>
            <a:r>
              <a:rPr lang="en-US" dirty="0" smtClean="0"/>
              <a:t>	ASP.NET</a:t>
            </a:r>
          </a:p>
          <a:p>
            <a:pPr>
              <a:tabLst>
                <a:tab pos="2743200" algn="l"/>
              </a:tabLst>
            </a:pPr>
            <a:r>
              <a:rPr lang="en-US" b="1" dirty="0" smtClean="0"/>
              <a:t>Lesson 15.3 	</a:t>
            </a:r>
            <a:r>
              <a:rPr lang="en-US" dirty="0" smtClean="0"/>
              <a:t>Flash Animation</a:t>
            </a:r>
          </a:p>
          <a:p>
            <a:endParaRPr lang="en-US" dirty="0"/>
          </a:p>
          <a:p>
            <a:pPr marL="0" indent="0">
              <a:buNone/>
            </a:pP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Frames and Key Frames in Flash</a:t>
            </a:r>
            <a:endParaRPr lang="en-US" dirty="0"/>
          </a:p>
        </p:txBody>
      </p:sp>
      <p:sp>
        <p:nvSpPr>
          <p:cNvPr id="3" name="Content Placeholder 2"/>
          <p:cNvSpPr>
            <a:spLocks noGrp="1"/>
          </p:cNvSpPr>
          <p:nvPr>
            <p:ph sz="half" idx="1"/>
          </p:nvPr>
        </p:nvSpPr>
        <p:spPr>
          <a:xfrm>
            <a:off x="457200" y="1905000"/>
            <a:ext cx="4267200" cy="4572000"/>
          </a:xfrm>
        </p:spPr>
        <p:txBody>
          <a:bodyPr>
            <a:normAutofit fontScale="85000" lnSpcReduction="10000"/>
          </a:bodyPr>
          <a:lstStyle/>
          <a:p>
            <a:r>
              <a:rPr lang="en-US" dirty="0" smtClean="0"/>
              <a:t>Flash is essentially a digitized version of </a:t>
            </a:r>
            <a:r>
              <a:rPr lang="en-US" b="1" dirty="0" err="1" smtClean="0"/>
              <a:t>cel</a:t>
            </a:r>
            <a:r>
              <a:rPr lang="en-US" b="1" dirty="0" smtClean="0"/>
              <a:t> animation </a:t>
            </a:r>
            <a:r>
              <a:rPr lang="en-US" dirty="0" smtClean="0"/>
              <a:t>(the use of transparent pages to create a sense of movement)</a:t>
            </a:r>
          </a:p>
          <a:p>
            <a:r>
              <a:rPr lang="en-US" dirty="0" smtClean="0"/>
              <a:t>The essential tool used to create and control flash animation is a </a:t>
            </a:r>
            <a:r>
              <a:rPr lang="en-US" b="1" dirty="0" smtClean="0"/>
              <a:t>timeline </a:t>
            </a:r>
            <a:r>
              <a:rPr lang="en-US" dirty="0" smtClean="0"/>
              <a:t>that</a:t>
            </a:r>
            <a:r>
              <a:rPr lang="en-US" b="1" dirty="0" smtClean="0"/>
              <a:t> </a:t>
            </a:r>
            <a:r>
              <a:rPr lang="en-US" dirty="0" smtClean="0"/>
              <a:t>records when each event will occur and what actions will happen</a:t>
            </a:r>
          </a:p>
          <a:p>
            <a:r>
              <a:rPr lang="en-US" dirty="0" smtClean="0"/>
              <a:t>A </a:t>
            </a:r>
            <a:r>
              <a:rPr lang="en-US" dirty="0" err="1" smtClean="0"/>
              <a:t>keyframe</a:t>
            </a:r>
            <a:r>
              <a:rPr lang="en-US" dirty="0" smtClean="0"/>
              <a:t> sets the point at which each new action begins</a:t>
            </a:r>
          </a:p>
          <a:p>
            <a:endParaRPr lang="en-US" dirty="0" smtClean="0"/>
          </a:p>
          <a:p>
            <a:endParaRPr lang="en-US" b="1" dirty="0" smtClean="0"/>
          </a:p>
          <a:p>
            <a:endParaRPr lang="en-US" dirty="0"/>
          </a:p>
        </p:txBody>
      </p:sp>
      <p:pic>
        <p:nvPicPr>
          <p:cNvPr id="7" name="Content Placeholder 6" descr="Figure15-16.jpg"/>
          <p:cNvPicPr>
            <a:picLocks noGrp="1" noChangeAspect="1"/>
          </p:cNvPicPr>
          <p:nvPr>
            <p:ph sz="half" idx="2"/>
          </p:nvPr>
        </p:nvPicPr>
        <p:blipFill>
          <a:blip r:embed="rId2" cstate="print"/>
          <a:stretch>
            <a:fillRect/>
          </a:stretch>
        </p:blipFill>
        <p:spPr>
          <a:xfrm>
            <a:off x="4800600" y="2425326"/>
            <a:ext cx="4038600" cy="3289674"/>
          </a:xfrm>
          <a:prstGeom prst="rect">
            <a:avLst/>
          </a:prstGeom>
          <a:ln>
            <a:noFill/>
          </a:ln>
          <a:effectLst>
            <a:outerShdw blurRad="292100" dist="139700" dir="2700000" algn="tl" rotWithShape="0">
              <a:srgbClr val="333333">
                <a:alpha val="65000"/>
              </a:srgbClr>
            </a:outerShdw>
          </a:effectLst>
        </p:spPr>
      </p:pic>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20</a:t>
            </a:fld>
            <a:endParaRPr lang="en-US" dirty="0"/>
          </a:p>
        </p:txBody>
      </p:sp>
      <p:sp>
        <p:nvSpPr>
          <p:cNvPr id="8" name="TextBox 7"/>
          <p:cNvSpPr txBox="1"/>
          <p:nvPr/>
        </p:nvSpPr>
        <p:spPr>
          <a:xfrm rot="16200000">
            <a:off x="7877889" y="4525090"/>
            <a:ext cx="2133600" cy="246221"/>
          </a:xfrm>
          <a:prstGeom prst="rect">
            <a:avLst/>
          </a:prstGeom>
          <a:noFill/>
        </p:spPr>
        <p:txBody>
          <a:bodyPr wrap="square" rtlCol="0">
            <a:spAutoFit/>
          </a:bodyPr>
          <a:lstStyle/>
          <a:p>
            <a:r>
              <a:rPr lang="en-US" sz="1000" dirty="0" smtClean="0"/>
              <a:t>©</a:t>
            </a:r>
            <a:r>
              <a:rPr lang="en-US" sz="1000" dirty="0" err="1" smtClean="0"/>
              <a:t>Hulton</a:t>
            </a:r>
            <a:r>
              <a:rPr lang="en-US" sz="1000" dirty="0" smtClean="0"/>
              <a:t>-Deutsch Collection/CORBIS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Frames and Key Frames in Flash</a:t>
            </a:r>
            <a:br>
              <a:rPr lang="en-US" dirty="0" smtClean="0"/>
            </a:br>
            <a:r>
              <a:rPr lang="en-US" dirty="0" smtClean="0"/>
              <a:t>(continued)</a:t>
            </a:r>
            <a:endParaRPr lang="en-US" dirty="0"/>
          </a:p>
        </p:txBody>
      </p:sp>
      <p:sp>
        <p:nvSpPr>
          <p:cNvPr id="8" name="Content Placeholder 7"/>
          <p:cNvSpPr>
            <a:spLocks noGrp="1"/>
          </p:cNvSpPr>
          <p:nvPr>
            <p:ph idx="1"/>
          </p:nvPr>
        </p:nvSpPr>
        <p:spPr/>
        <p:txBody>
          <a:bodyPr>
            <a:normAutofit fontScale="92500" lnSpcReduction="10000"/>
          </a:bodyPr>
          <a:lstStyle/>
          <a:p>
            <a:r>
              <a:rPr lang="en-US" dirty="0" smtClean="0"/>
              <a:t>The area where the animation comes together is called the </a:t>
            </a:r>
            <a:r>
              <a:rPr lang="en-US" i="1" dirty="0" smtClean="0"/>
              <a:t>stage</a:t>
            </a:r>
          </a:p>
          <a:p>
            <a:r>
              <a:rPr lang="en-US" dirty="0" smtClean="0"/>
              <a:t>The timeline, includes a counter, the layers, frames, and </a:t>
            </a:r>
            <a:r>
              <a:rPr lang="en-US" dirty="0" err="1" smtClean="0"/>
              <a:t>keyframes</a:t>
            </a:r>
            <a:endParaRPr lang="en-US" dirty="0" smtClean="0"/>
          </a:p>
          <a:p>
            <a:r>
              <a:rPr lang="en-US" dirty="0" smtClean="0"/>
              <a:t>The</a:t>
            </a:r>
            <a:r>
              <a:rPr lang="en-US" b="1" dirty="0" smtClean="0"/>
              <a:t> frames per second </a:t>
            </a:r>
            <a:r>
              <a:rPr lang="en-US" dirty="0" smtClean="0"/>
              <a:t>indicates the rate at which each frame is displayed</a:t>
            </a:r>
          </a:p>
          <a:p>
            <a:r>
              <a:rPr lang="en-US" b="1" dirty="0" smtClean="0"/>
              <a:t>Looping </a:t>
            </a:r>
            <a:r>
              <a:rPr lang="en-US" dirty="0" smtClean="0"/>
              <a:t>refers to the repetition of a series of frames that can be used to add length without increasing the file size</a:t>
            </a:r>
          </a:p>
          <a:p>
            <a:endParaRPr lang="en-US" dirty="0"/>
          </a:p>
        </p:txBody>
      </p:sp>
      <p:sp>
        <p:nvSpPr>
          <p:cNvPr id="5" name="Footer Placeholder 4"/>
          <p:cNvSpPr>
            <a:spLocks noGrp="1"/>
          </p:cNvSpPr>
          <p:nvPr>
            <p:ph type="ftr" sz="quarter" idx="11"/>
          </p:nvPr>
        </p:nvSpPr>
        <p:spPr/>
        <p:txBody>
          <a:bodyPr/>
          <a:lstStyle/>
          <a:p>
            <a:r>
              <a:rPr lang="en-US" smtClean="0"/>
              <a:t>Digital Media, 3e</a:t>
            </a:r>
            <a:endParaRPr lang="en-US" dirty="0"/>
          </a:p>
        </p:txBody>
      </p:sp>
      <p:sp>
        <p:nvSpPr>
          <p:cNvPr id="6" name="Slide Number Placeholder 5"/>
          <p:cNvSpPr>
            <a:spLocks noGrp="1"/>
          </p:cNvSpPr>
          <p:nvPr>
            <p:ph type="sldNum" sz="quarter" idx="12"/>
          </p:nvPr>
        </p:nvSpPr>
        <p:spPr/>
        <p:txBody>
          <a:bodyPr/>
          <a:lstStyle/>
          <a:p>
            <a:fld id="{16D19248-580C-49C8-8C19-F6EA2DA1F25A}"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Flash Animation</a:t>
            </a:r>
            <a:endParaRPr lang="en-US" dirty="0"/>
          </a:p>
        </p:txBody>
      </p:sp>
      <p:sp>
        <p:nvSpPr>
          <p:cNvPr id="3" name="Content Placeholder 2"/>
          <p:cNvSpPr>
            <a:spLocks noGrp="1"/>
          </p:cNvSpPr>
          <p:nvPr>
            <p:ph idx="1"/>
          </p:nvPr>
        </p:nvSpPr>
        <p:spPr>
          <a:xfrm>
            <a:off x="457200" y="1905000"/>
            <a:ext cx="8229600" cy="4495800"/>
          </a:xfrm>
        </p:spPr>
        <p:txBody>
          <a:bodyPr>
            <a:normAutofit fontScale="92500" lnSpcReduction="10000"/>
          </a:bodyPr>
          <a:lstStyle/>
          <a:p>
            <a:r>
              <a:rPr lang="en-US" dirty="0" smtClean="0"/>
              <a:t>Two ways of creating animation in Adobe Flash Professional:</a:t>
            </a:r>
          </a:p>
          <a:p>
            <a:pPr lvl="1"/>
            <a:r>
              <a:rPr lang="en-US" dirty="0" smtClean="0"/>
              <a:t>Import images created in another program</a:t>
            </a:r>
          </a:p>
          <a:p>
            <a:pPr lvl="1"/>
            <a:r>
              <a:rPr lang="en-US" dirty="0" smtClean="0"/>
              <a:t>Use the software’s own drawing tools</a:t>
            </a:r>
          </a:p>
          <a:p>
            <a:r>
              <a:rPr lang="en-US" dirty="0" smtClean="0"/>
              <a:t>Importing Art into Flash</a:t>
            </a:r>
          </a:p>
          <a:p>
            <a:pPr lvl="1"/>
            <a:r>
              <a:rPr lang="en-US" dirty="0" smtClean="0"/>
              <a:t>Add it directly to the stage </a:t>
            </a:r>
          </a:p>
          <a:p>
            <a:pPr lvl="1"/>
            <a:r>
              <a:rPr lang="en-US" dirty="0" smtClean="0"/>
              <a:t>Add it to the library (a collection of all the elements that go into a Flash file)</a:t>
            </a:r>
          </a:p>
          <a:p>
            <a:pPr lvl="1"/>
            <a:r>
              <a:rPr lang="en-US" dirty="0" smtClean="0"/>
              <a:t>Animations can be further enhanced by adding photographs, video captures, text, and even music</a:t>
            </a:r>
            <a:endParaRPr lang="en-US" sz="2000" dirty="0" smtClean="0"/>
          </a:p>
          <a:p>
            <a:pPr lvl="1"/>
            <a:endParaRPr lang="en-US" sz="2000" dirty="0" smtClean="0"/>
          </a:p>
          <a:p>
            <a:pPr lvl="1"/>
            <a:endParaRPr lang="en-US" dirty="0" smtClean="0"/>
          </a:p>
          <a:p>
            <a:pPr lvl="1"/>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Flash Animation</a:t>
            </a:r>
            <a:br>
              <a:rPr lang="en-US" dirty="0" smtClean="0"/>
            </a:br>
            <a:r>
              <a:rPr lang="en-US" dirty="0" smtClean="0"/>
              <a:t>(continued)</a:t>
            </a:r>
            <a:endParaRPr lang="en-US" dirty="0"/>
          </a:p>
        </p:txBody>
      </p:sp>
      <p:sp>
        <p:nvSpPr>
          <p:cNvPr id="3" name="Content Placeholder 2"/>
          <p:cNvSpPr>
            <a:spLocks noGrp="1"/>
          </p:cNvSpPr>
          <p:nvPr>
            <p:ph sz="half" idx="1"/>
          </p:nvPr>
        </p:nvSpPr>
        <p:spPr>
          <a:xfrm>
            <a:off x="457200" y="1905000"/>
            <a:ext cx="4648200" cy="4572000"/>
          </a:xfrm>
        </p:spPr>
        <p:txBody>
          <a:bodyPr>
            <a:normAutofit/>
          </a:bodyPr>
          <a:lstStyle/>
          <a:p>
            <a:r>
              <a:rPr lang="en-US" dirty="0" smtClean="0"/>
              <a:t>Drawing in Flash</a:t>
            </a:r>
          </a:p>
          <a:p>
            <a:pPr lvl="1"/>
            <a:r>
              <a:rPr lang="en-US" dirty="0" smtClean="0"/>
              <a:t>Flash has a range of drawing tools that allows you to draw right in the program itself</a:t>
            </a:r>
          </a:p>
          <a:p>
            <a:pPr lvl="1"/>
            <a:r>
              <a:rPr lang="en-US" dirty="0" smtClean="0"/>
              <a:t>Tools include: Pen tool, Text tool, Line tool, Rectangle tool, Pencil tool, Brush tool, and Deco tool</a:t>
            </a:r>
          </a:p>
          <a:p>
            <a:pPr lvl="1"/>
            <a:r>
              <a:rPr lang="en-US" dirty="0" smtClean="0"/>
              <a:t>Flash Professional provides the perfecting mechanism</a:t>
            </a:r>
          </a:p>
          <a:p>
            <a:pPr lvl="1"/>
            <a:endParaRPr lang="en-US" dirty="0" smtClean="0"/>
          </a:p>
          <a:p>
            <a:endParaRPr lang="en-US" dirty="0" smtClean="0"/>
          </a:p>
          <a:p>
            <a:endParaRPr lang="en-US" dirty="0"/>
          </a:p>
        </p:txBody>
      </p:sp>
      <p:pic>
        <p:nvPicPr>
          <p:cNvPr id="7" name="Content Placeholder 6" descr="Figure15-22.jpg"/>
          <p:cNvPicPr>
            <a:picLocks noGrp="1" noChangeAspect="1"/>
          </p:cNvPicPr>
          <p:nvPr>
            <p:ph sz="half" idx="2"/>
          </p:nvPr>
        </p:nvPicPr>
        <p:blipFill>
          <a:blip r:embed="rId2" cstate="print"/>
          <a:stretch>
            <a:fillRect/>
          </a:stretch>
        </p:blipFill>
        <p:spPr>
          <a:xfrm>
            <a:off x="5361068" y="2057400"/>
            <a:ext cx="3554332" cy="4221163"/>
          </a:xfrm>
          <a:prstGeom prst="rect">
            <a:avLst/>
          </a:prstGeom>
          <a:ln>
            <a:noFill/>
          </a:ln>
          <a:effectLst>
            <a:outerShdw blurRad="292100" dist="139700" dir="2700000" algn="tl" rotWithShape="0">
              <a:srgbClr val="333333">
                <a:alpha val="65000"/>
              </a:srgbClr>
            </a:outerShdw>
          </a:effectLst>
        </p:spPr>
      </p:pic>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Flash Animation</a:t>
            </a:r>
            <a:br>
              <a:rPr lang="en-US" dirty="0" smtClean="0"/>
            </a:br>
            <a:r>
              <a:rPr lang="en-US" dirty="0" smtClean="0"/>
              <a:t>(continued)</a:t>
            </a:r>
            <a:endParaRPr lang="en-US" dirty="0"/>
          </a:p>
        </p:txBody>
      </p:sp>
      <p:sp>
        <p:nvSpPr>
          <p:cNvPr id="3" name="Content Placeholder 2"/>
          <p:cNvSpPr>
            <a:spLocks noGrp="1"/>
          </p:cNvSpPr>
          <p:nvPr>
            <p:ph idx="1"/>
          </p:nvPr>
        </p:nvSpPr>
        <p:spPr>
          <a:xfrm>
            <a:off x="457200" y="1905000"/>
            <a:ext cx="8229600" cy="4495800"/>
          </a:xfrm>
        </p:spPr>
        <p:txBody>
          <a:bodyPr>
            <a:normAutofit fontScale="92500" lnSpcReduction="20000"/>
          </a:bodyPr>
          <a:lstStyle/>
          <a:p>
            <a:r>
              <a:rPr lang="en-US" dirty="0" smtClean="0"/>
              <a:t>Modifying Images</a:t>
            </a:r>
          </a:p>
          <a:p>
            <a:pPr lvl="1"/>
            <a:r>
              <a:rPr lang="en-US" dirty="0" smtClean="0"/>
              <a:t>Flash provides various tools for manipulating and transforming images and other objects within an animation</a:t>
            </a:r>
          </a:p>
          <a:p>
            <a:pPr lvl="1"/>
            <a:r>
              <a:rPr lang="en-US" dirty="0" smtClean="0"/>
              <a:t>Two simple changes: modifying the size and Skewing (rotating) an object</a:t>
            </a:r>
          </a:p>
          <a:p>
            <a:pPr lvl="1"/>
            <a:r>
              <a:rPr lang="en-US" dirty="0" smtClean="0"/>
              <a:t>Many other ways of </a:t>
            </a:r>
            <a:r>
              <a:rPr lang="en-US" b="1" dirty="0" smtClean="0"/>
              <a:t>transforming</a:t>
            </a:r>
            <a:r>
              <a:rPr lang="en-US" dirty="0" smtClean="0"/>
              <a:t> objects (changing an image such as making it larger or applying a different color)</a:t>
            </a:r>
          </a:p>
          <a:p>
            <a:pPr lvl="1"/>
            <a:r>
              <a:rPr lang="en-US" dirty="0" smtClean="0"/>
              <a:t>A </a:t>
            </a:r>
            <a:r>
              <a:rPr lang="en-US" b="1" dirty="0" smtClean="0"/>
              <a:t>path animation </a:t>
            </a:r>
            <a:r>
              <a:rPr lang="en-US" dirty="0" smtClean="0"/>
              <a:t>is the path along which an animation sequence moves (may include rotating, flipping, or changing direction or color)</a:t>
            </a:r>
          </a:p>
          <a:p>
            <a:pPr lvl="1"/>
            <a:endParaRPr lang="en-US" sz="2000" dirty="0" smtClean="0"/>
          </a:p>
          <a:p>
            <a:pPr lvl="1"/>
            <a:endParaRPr lang="en-US" dirty="0"/>
          </a:p>
        </p:txBody>
      </p:sp>
      <p:sp>
        <p:nvSpPr>
          <p:cNvPr id="5" name="Footer Placeholder 4"/>
          <p:cNvSpPr>
            <a:spLocks noGrp="1"/>
          </p:cNvSpPr>
          <p:nvPr>
            <p:ph type="ftr" sz="quarter" idx="11"/>
          </p:nvPr>
        </p:nvSpPr>
        <p:spPr/>
        <p:txBody>
          <a:bodyPr/>
          <a:lstStyle/>
          <a:p>
            <a:r>
              <a:rPr lang="en-US" smtClean="0"/>
              <a:t>Digital Media, 3e</a:t>
            </a:r>
            <a:endParaRPr lang="en-US" dirty="0"/>
          </a:p>
        </p:txBody>
      </p:sp>
      <p:sp>
        <p:nvSpPr>
          <p:cNvPr id="6" name="Slide Number Placeholder 5"/>
          <p:cNvSpPr>
            <a:spLocks noGrp="1"/>
          </p:cNvSpPr>
          <p:nvPr>
            <p:ph type="sldNum" sz="quarter" idx="12"/>
          </p:nvPr>
        </p:nvSpPr>
        <p:spPr/>
        <p:txBody>
          <a:bodyPr/>
          <a:lstStyle/>
          <a:p>
            <a:fld id="{16D19248-580C-49C8-8C19-F6EA2DA1F25A}"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Flash Animation</a:t>
            </a:r>
            <a:br>
              <a:rPr lang="en-US" dirty="0" smtClean="0"/>
            </a:br>
            <a:r>
              <a:rPr lang="en-US" dirty="0" smtClean="0"/>
              <a:t>(continued)</a:t>
            </a:r>
            <a:endParaRPr lang="en-US" dirty="0"/>
          </a:p>
        </p:txBody>
      </p:sp>
      <p:pic>
        <p:nvPicPr>
          <p:cNvPr id="7" name="Content Placeholder 6" descr="Figure15-23.jpg"/>
          <p:cNvPicPr>
            <a:picLocks noGrp="1" noChangeAspect="1"/>
          </p:cNvPicPr>
          <p:nvPr>
            <p:ph sz="half" idx="1"/>
          </p:nvPr>
        </p:nvPicPr>
        <p:blipFill>
          <a:blip r:embed="rId2" cstate="print"/>
          <a:stretch>
            <a:fillRect/>
          </a:stretch>
        </p:blipFill>
        <p:spPr>
          <a:xfrm>
            <a:off x="381000" y="2533650"/>
            <a:ext cx="3527231" cy="2647950"/>
          </a:xfrm>
          <a:prstGeom prst="rect">
            <a:avLst/>
          </a:prstGeom>
          <a:ln>
            <a:noFill/>
          </a:ln>
          <a:effectLst>
            <a:outerShdw blurRad="292100" dist="139700" dir="2700000" algn="tl" rotWithShape="0">
              <a:srgbClr val="333333">
                <a:alpha val="65000"/>
              </a:srgbClr>
            </a:outerShdw>
          </a:effectLst>
        </p:spPr>
      </p:pic>
      <p:sp>
        <p:nvSpPr>
          <p:cNvPr id="6" name="Content Placeholder 5"/>
          <p:cNvSpPr>
            <a:spLocks noGrp="1"/>
          </p:cNvSpPr>
          <p:nvPr>
            <p:ph sz="half" idx="2"/>
          </p:nvPr>
        </p:nvSpPr>
        <p:spPr>
          <a:xfrm>
            <a:off x="4114800" y="1905000"/>
            <a:ext cx="4572000" cy="4495800"/>
          </a:xfrm>
        </p:spPr>
        <p:txBody>
          <a:bodyPr>
            <a:normAutofit fontScale="92500"/>
          </a:bodyPr>
          <a:lstStyle/>
          <a:p>
            <a:r>
              <a:rPr lang="en-US" dirty="0" smtClean="0"/>
              <a:t>Modifying Images (cont.)</a:t>
            </a:r>
          </a:p>
          <a:p>
            <a:pPr lvl="1"/>
            <a:r>
              <a:rPr lang="en-US" dirty="0" smtClean="0"/>
              <a:t>Bitmap graphics can be added to shockwave files, and they too can be transformed</a:t>
            </a:r>
          </a:p>
          <a:p>
            <a:pPr lvl="2"/>
            <a:r>
              <a:rPr lang="en-US" dirty="0" smtClean="0"/>
              <a:t>The size or shape can be distorted, which is called </a:t>
            </a:r>
            <a:r>
              <a:rPr lang="en-US" b="1" dirty="0" smtClean="0"/>
              <a:t>warping </a:t>
            </a:r>
          </a:p>
          <a:p>
            <a:pPr lvl="2"/>
            <a:r>
              <a:rPr lang="en-US" dirty="0" smtClean="0"/>
              <a:t>If the image transforms from one shape into something completely different, that is </a:t>
            </a:r>
            <a:r>
              <a:rPr lang="en-US" b="1" dirty="0" smtClean="0"/>
              <a:t>morphing</a:t>
            </a:r>
          </a:p>
          <a:p>
            <a:pPr lvl="1"/>
            <a:r>
              <a:rPr lang="en-US" dirty="0" smtClean="0"/>
              <a:t>Many of these effects can be used on text as well</a:t>
            </a:r>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Flash Animation Files</a:t>
            </a:r>
            <a:endParaRPr lang="en-US" dirty="0"/>
          </a:p>
        </p:txBody>
      </p:sp>
      <p:sp>
        <p:nvSpPr>
          <p:cNvPr id="3" name="Content Placeholder 2"/>
          <p:cNvSpPr>
            <a:spLocks noGrp="1"/>
          </p:cNvSpPr>
          <p:nvPr>
            <p:ph idx="1"/>
          </p:nvPr>
        </p:nvSpPr>
        <p:spPr>
          <a:xfrm>
            <a:off x="457200" y="1905000"/>
            <a:ext cx="8229600" cy="4724400"/>
          </a:xfrm>
        </p:spPr>
        <p:txBody>
          <a:bodyPr>
            <a:normAutofit fontScale="77500" lnSpcReduction="20000"/>
          </a:bodyPr>
          <a:lstStyle/>
          <a:p>
            <a:r>
              <a:rPr lang="en-US" dirty="0" smtClean="0"/>
              <a:t>Default is to save in the .</a:t>
            </a:r>
            <a:r>
              <a:rPr lang="en-US" dirty="0" err="1" smtClean="0"/>
              <a:t>fla</a:t>
            </a:r>
            <a:r>
              <a:rPr lang="en-US" dirty="0" smtClean="0"/>
              <a:t> native format</a:t>
            </a:r>
          </a:p>
          <a:p>
            <a:r>
              <a:rPr lang="en-US" dirty="0" smtClean="0"/>
              <a:t>You can preview your animation as you work</a:t>
            </a:r>
          </a:p>
          <a:p>
            <a:r>
              <a:rPr lang="en-US" dirty="0" smtClean="0"/>
              <a:t>You can choose to export the file as an image or a movie and choose among several different formats, including:</a:t>
            </a:r>
          </a:p>
          <a:p>
            <a:pPr lvl="1"/>
            <a:r>
              <a:rPr lang="en-US" dirty="0" smtClean="0"/>
              <a:t>The traditional .</a:t>
            </a:r>
            <a:r>
              <a:rPr lang="en-US" dirty="0" err="1" smtClean="0"/>
              <a:t>swf</a:t>
            </a:r>
            <a:r>
              <a:rPr lang="en-US" dirty="0" smtClean="0"/>
              <a:t> flash file format</a:t>
            </a:r>
          </a:p>
          <a:p>
            <a:pPr lvl="1"/>
            <a:r>
              <a:rPr lang="en-US" dirty="0" smtClean="0"/>
              <a:t>Animated GIF</a:t>
            </a:r>
          </a:p>
          <a:p>
            <a:pPr lvl="1"/>
            <a:r>
              <a:rPr lang="en-US" dirty="0" smtClean="0"/>
              <a:t>QuickTime movie</a:t>
            </a:r>
          </a:p>
          <a:p>
            <a:pPr lvl="1"/>
            <a:r>
              <a:rPr lang="en-US" dirty="0" smtClean="0"/>
              <a:t>Windows movie</a:t>
            </a:r>
          </a:p>
          <a:p>
            <a:r>
              <a:rPr lang="en-US" dirty="0" smtClean="0"/>
              <a:t>The best option is to publish the animation using the Publish option in the File menu</a:t>
            </a:r>
          </a:p>
          <a:p>
            <a:pPr lvl="1"/>
            <a:r>
              <a:rPr lang="en-US" dirty="0" smtClean="0"/>
              <a:t>Saves the animated clip in the desired format</a:t>
            </a:r>
          </a:p>
          <a:p>
            <a:pPr lvl="1"/>
            <a:r>
              <a:rPr lang="en-US" dirty="0" smtClean="0"/>
              <a:t>Writes the HTML coded needed to place in a Web site</a:t>
            </a:r>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Concepts</a:t>
            </a:r>
            <a:endParaRPr lang="en-US" dirty="0"/>
          </a:p>
        </p:txBody>
      </p:sp>
      <p:sp>
        <p:nvSpPr>
          <p:cNvPr id="3" name="Content Placeholder 2"/>
          <p:cNvSpPr>
            <a:spLocks noGrp="1"/>
          </p:cNvSpPr>
          <p:nvPr>
            <p:ph idx="1"/>
          </p:nvPr>
        </p:nvSpPr>
        <p:spPr>
          <a:xfrm>
            <a:off x="457200" y="1905000"/>
            <a:ext cx="8229600" cy="4648200"/>
          </a:xfrm>
        </p:spPr>
        <p:txBody>
          <a:bodyPr>
            <a:normAutofit fontScale="85000" lnSpcReduction="20000"/>
          </a:bodyPr>
          <a:lstStyle/>
          <a:p>
            <a:r>
              <a:rPr lang="en-US" sz="2800" dirty="0" smtClean="0"/>
              <a:t>Web animations are used to attract customers, demonstrate products, and introduce special offers; they need to be used carefully, though, to make sure that they fit the purpose and tone of the Web page</a:t>
            </a:r>
            <a:endParaRPr lang="en-US" sz="2800" i="1" dirty="0" smtClean="0"/>
          </a:p>
          <a:p>
            <a:r>
              <a:rPr lang="en-US" sz="2800" dirty="0" smtClean="0"/>
              <a:t>Animated GIFs are simple Web animations based on graphics created in raster-based graphics programs; GIF animation programs combine individual images called frames and use the process called </a:t>
            </a:r>
            <a:r>
              <a:rPr lang="en-US" sz="2800" dirty="0" err="1" smtClean="0"/>
              <a:t>tweening</a:t>
            </a:r>
            <a:r>
              <a:rPr lang="en-US" sz="2800" dirty="0" smtClean="0"/>
              <a:t> to insert additional frames, in order to reduce the amount of time needed to create constituent images</a:t>
            </a:r>
            <a:endParaRPr lang="en-US" sz="2800" i="1" dirty="0" smtClean="0"/>
          </a:p>
          <a:p>
            <a:r>
              <a:rPr lang="en-US" sz="2800" dirty="0" smtClean="0"/>
              <a:t>Animated GIFs are easy to create, but they tend to have very large file sizes, which can slow download times; file sizes can be reduced through various techniques, including optimization</a:t>
            </a:r>
          </a:p>
          <a:p>
            <a:endParaRPr lang="en-US" sz="2700" i="1" dirty="0" smtClean="0"/>
          </a:p>
        </p:txBody>
      </p:sp>
      <p:sp>
        <p:nvSpPr>
          <p:cNvPr id="4" name="Footer Placeholder 3"/>
          <p:cNvSpPr>
            <a:spLocks noGrp="1"/>
          </p:cNvSpPr>
          <p:nvPr>
            <p:ph type="ftr" sz="quarter" idx="11"/>
          </p:nvPr>
        </p:nvSpPr>
        <p:spPr/>
        <p:txBody>
          <a:bodyPr/>
          <a:lstStyle/>
          <a:p>
            <a:pPr algn="l"/>
            <a:r>
              <a:rPr lang="en-US" dirty="0" smtClean="0"/>
              <a:t>Digital Media, 3e</a:t>
            </a:r>
            <a:endParaRPr lang="en-US" b="1"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27</a:t>
            </a:fld>
            <a:endParaRPr lang="en-US" dirty="0"/>
          </a:p>
        </p:txBody>
      </p:sp>
    </p:spTree>
    <p:extLst>
      <p:ext uri="{BB962C8B-B14F-4D97-AF65-F5344CB8AC3E}">
        <p14:creationId xmlns:p14="http://schemas.microsoft.com/office/powerpoint/2010/main" val="38598521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Concepts</a:t>
            </a:r>
            <a:br>
              <a:rPr lang="en-US" dirty="0" smtClean="0"/>
            </a:br>
            <a:r>
              <a:rPr lang="en-US" dirty="0" smtClean="0"/>
              <a:t>(continued)</a:t>
            </a:r>
            <a:endParaRPr lang="en-US" dirty="0"/>
          </a:p>
        </p:txBody>
      </p:sp>
      <p:sp>
        <p:nvSpPr>
          <p:cNvPr id="3" name="Content Placeholder 2"/>
          <p:cNvSpPr>
            <a:spLocks noGrp="1"/>
          </p:cNvSpPr>
          <p:nvPr>
            <p:ph idx="1"/>
          </p:nvPr>
        </p:nvSpPr>
        <p:spPr>
          <a:xfrm>
            <a:off x="457200" y="1905000"/>
            <a:ext cx="8229600" cy="4648200"/>
          </a:xfrm>
        </p:spPr>
        <p:txBody>
          <a:bodyPr>
            <a:normAutofit fontScale="70000" lnSpcReduction="20000"/>
          </a:bodyPr>
          <a:lstStyle/>
          <a:p>
            <a:r>
              <a:rPr lang="en-US" dirty="0" smtClean="0"/>
              <a:t>Dynamic HTML is a technique that manipulates underlying HTML code to change the way information is displayed on the Web or to create interactive environments for users; it has less visual capability than other forms of animation, however </a:t>
            </a:r>
            <a:endParaRPr lang="en-US" i="1" dirty="0" smtClean="0"/>
          </a:p>
          <a:p>
            <a:r>
              <a:rPr lang="en-US" dirty="0" smtClean="0"/>
              <a:t>JavaScript is a scripting language that sits within HTML to create opportunities for user interactions; because the scripts run through the browser, they do not slow download times; it is a very flexible and useful tool for interactions, but not as visual as GIF animations or flash animation</a:t>
            </a:r>
            <a:endParaRPr lang="en-US" i="1" dirty="0" smtClean="0"/>
          </a:p>
          <a:p>
            <a:r>
              <a:rPr lang="en-US" dirty="0" smtClean="0"/>
              <a:t>ASP.NET is another scripting language, but one that works on the server side rather than at the client, or browser, side; like JavaScript, it is more effective for interactions than animations</a:t>
            </a:r>
            <a:endParaRPr lang="en-US" i="1" dirty="0" smtClean="0"/>
          </a:p>
        </p:txBody>
      </p:sp>
      <p:sp>
        <p:nvSpPr>
          <p:cNvPr id="4" name="Footer Placeholder 3"/>
          <p:cNvSpPr>
            <a:spLocks noGrp="1"/>
          </p:cNvSpPr>
          <p:nvPr>
            <p:ph type="ftr" sz="quarter" idx="11"/>
          </p:nvPr>
        </p:nvSpPr>
        <p:spPr>
          <a:xfrm>
            <a:off x="457200" y="6324600"/>
            <a:ext cx="2895600" cy="365125"/>
          </a:xfrm>
        </p:spPr>
        <p:txBody>
          <a:bodyPr/>
          <a:lstStyle/>
          <a:p>
            <a:pPr algn="l"/>
            <a:r>
              <a:rPr lang="en-US" dirty="0" smtClean="0"/>
              <a:t>Digital Media, 3e</a:t>
            </a:r>
            <a:endParaRPr lang="en-US" dirty="0"/>
          </a:p>
        </p:txBody>
      </p:sp>
      <p:sp>
        <p:nvSpPr>
          <p:cNvPr id="5" name="Slide Number Placeholder 4"/>
          <p:cNvSpPr>
            <a:spLocks noGrp="1"/>
          </p:cNvSpPr>
          <p:nvPr>
            <p:ph type="sldNum" sz="quarter" idx="12"/>
          </p:nvPr>
        </p:nvSpPr>
        <p:spPr>
          <a:xfrm>
            <a:off x="6553200" y="6324600"/>
            <a:ext cx="2133600" cy="365125"/>
          </a:xfrm>
        </p:spPr>
        <p:txBody>
          <a:bodyPr/>
          <a:lstStyle/>
          <a:p>
            <a:fld id="{16D19248-580C-49C8-8C19-F6EA2DA1F25A}"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Concepts</a:t>
            </a:r>
            <a:br>
              <a:rPr lang="en-US" dirty="0" smtClean="0"/>
            </a:br>
            <a:r>
              <a:rPr lang="en-US" dirty="0" smtClean="0"/>
              <a:t>(continued)</a:t>
            </a:r>
            <a:endParaRPr lang="en-US" dirty="0"/>
          </a:p>
        </p:txBody>
      </p:sp>
      <p:sp>
        <p:nvSpPr>
          <p:cNvPr id="3" name="Content Placeholder 2"/>
          <p:cNvSpPr>
            <a:spLocks noGrp="1"/>
          </p:cNvSpPr>
          <p:nvPr>
            <p:ph idx="1"/>
          </p:nvPr>
        </p:nvSpPr>
        <p:spPr>
          <a:xfrm>
            <a:off x="457200" y="1981200"/>
            <a:ext cx="8229600" cy="4648200"/>
          </a:xfrm>
        </p:spPr>
        <p:txBody>
          <a:bodyPr>
            <a:normAutofit fontScale="70000" lnSpcReduction="20000"/>
          </a:bodyPr>
          <a:lstStyle/>
          <a:p>
            <a:r>
              <a:rPr lang="en-US" dirty="0" smtClean="0"/>
              <a:t>Flash animation is a vector-based approach to animation that has relatively small sizes for animations, is highly flexible, and extremely popular; viewing flash animation requires browsers to download a flash reader, a free plug-in program</a:t>
            </a:r>
            <a:endParaRPr lang="en-US" i="1" dirty="0" smtClean="0"/>
          </a:p>
          <a:p>
            <a:r>
              <a:rPr lang="en-US" dirty="0" smtClean="0"/>
              <a:t>Flash animation programs allow creators to import art or create art within the program itself. Images can be combined and manipulated on a timeline; like other illustration programs, flash animation relies on layers, each of which can contain text or art, and all text and art objects can be treated with special effects</a:t>
            </a:r>
            <a:endParaRPr lang="en-US" i="1" dirty="0" smtClean="0"/>
          </a:p>
          <a:p>
            <a:r>
              <a:rPr lang="en-US" dirty="0" smtClean="0"/>
              <a:t>To create flash animation, you place words, images, or objects on separate layers and manipulate the </a:t>
            </a:r>
            <a:r>
              <a:rPr lang="en-US" dirty="0" err="1" smtClean="0"/>
              <a:t>keyframes</a:t>
            </a:r>
            <a:r>
              <a:rPr lang="en-US" dirty="0" smtClean="0"/>
              <a:t>, which signal the start of each layer, onto successive points on the animation timeline; the duration of any element on the timeline can be extended by adding frames to it;  Flash animators write HTML code that is automatically inserted into Web documents when the animation is imported</a:t>
            </a:r>
            <a:endParaRPr lang="en-US" i="1"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a:xfrm>
            <a:off x="457200" y="1905000"/>
            <a:ext cx="8229600" cy="4419600"/>
          </a:xfrm>
        </p:spPr>
        <p:txBody>
          <a:bodyPr>
            <a:normAutofit fontScale="92500" lnSpcReduction="10000"/>
          </a:bodyPr>
          <a:lstStyle/>
          <a:p>
            <a:pPr>
              <a:tabLst>
                <a:tab pos="1381125" algn="l"/>
              </a:tabLst>
            </a:pPr>
            <a:r>
              <a:rPr lang="en-US" b="1" dirty="0" smtClean="0"/>
              <a:t>15.1 	</a:t>
            </a:r>
            <a:r>
              <a:rPr lang="en-US" dirty="0" smtClean="0"/>
              <a:t>Outline the benefits and problems 	involved in Web animation</a:t>
            </a:r>
          </a:p>
          <a:p>
            <a:pPr>
              <a:tabLst>
                <a:tab pos="1381125" algn="l"/>
              </a:tabLst>
            </a:pPr>
            <a:r>
              <a:rPr lang="en-US" b="1" dirty="0" smtClean="0"/>
              <a:t>15.2 	</a:t>
            </a:r>
            <a:r>
              <a:rPr lang="en-US" dirty="0" smtClean="0"/>
              <a:t>Explain the steps in making animated GIFs</a:t>
            </a:r>
          </a:p>
          <a:p>
            <a:pPr>
              <a:tabLst>
                <a:tab pos="1381125" algn="l"/>
              </a:tabLst>
            </a:pPr>
            <a:r>
              <a:rPr lang="en-US" b="1" dirty="0" smtClean="0"/>
              <a:t>15.3 	</a:t>
            </a:r>
            <a:r>
              <a:rPr lang="en-US" dirty="0" smtClean="0"/>
              <a:t>Identify the advantages and disadvantages </a:t>
            </a:r>
            <a:br>
              <a:rPr lang="en-US" dirty="0" smtClean="0"/>
            </a:br>
            <a:r>
              <a:rPr lang="en-US" dirty="0" smtClean="0"/>
              <a:t>	of DHTML</a:t>
            </a:r>
          </a:p>
          <a:p>
            <a:pPr>
              <a:tabLst>
                <a:tab pos="1381125" algn="l"/>
              </a:tabLst>
            </a:pPr>
            <a:r>
              <a:rPr lang="en-US" b="1" dirty="0" smtClean="0"/>
              <a:t>15.4 	</a:t>
            </a:r>
            <a:r>
              <a:rPr lang="en-US" dirty="0" smtClean="0"/>
              <a:t>Describe the uses of JavaScript</a:t>
            </a:r>
          </a:p>
          <a:p>
            <a:pPr>
              <a:tabLst>
                <a:tab pos="1381125" algn="l"/>
              </a:tabLst>
            </a:pPr>
            <a:r>
              <a:rPr lang="en-US" b="1" dirty="0" smtClean="0"/>
              <a:t>15.5 	</a:t>
            </a:r>
            <a:r>
              <a:rPr lang="en-US" dirty="0" smtClean="0"/>
              <a:t>Explain the difference between Flash and </a:t>
            </a:r>
            <a:br>
              <a:rPr lang="en-US" dirty="0" smtClean="0"/>
            </a:br>
            <a:r>
              <a:rPr lang="en-US" dirty="0" smtClean="0"/>
              <a:t>	flash</a:t>
            </a:r>
          </a:p>
          <a:p>
            <a:pPr>
              <a:tabLst>
                <a:tab pos="1381125" algn="l"/>
              </a:tabLst>
            </a:pPr>
            <a:r>
              <a:rPr lang="en-US" b="1" dirty="0" smtClean="0"/>
              <a:t>15.6 	</a:t>
            </a:r>
            <a:r>
              <a:rPr lang="en-US" dirty="0" smtClean="0"/>
              <a:t>Explain the steps in making animated flash</a:t>
            </a:r>
          </a:p>
          <a:p>
            <a:pPr>
              <a:tabLst>
                <a:tab pos="1381125" algn="l"/>
              </a:tabLst>
            </a:pPr>
            <a:endParaRPr lang="en-US" dirty="0" smtClean="0"/>
          </a:p>
        </p:txBody>
      </p:sp>
      <p:sp>
        <p:nvSpPr>
          <p:cNvPr id="4" name="Footer Placeholder 3"/>
          <p:cNvSpPr>
            <a:spLocks noGrp="1"/>
          </p:cNvSpPr>
          <p:nvPr>
            <p:ph type="ftr" sz="quarter" idx="11"/>
          </p:nvPr>
        </p:nvSpPr>
        <p:spPr/>
        <p:txBody>
          <a:bodyPr/>
          <a:lstStyle/>
          <a:p>
            <a:pPr algn="l"/>
            <a:r>
              <a:rPr lang="en-US" dirty="0"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Animated GIFs</a:t>
            </a:r>
            <a:endParaRPr lang="en-US" dirty="0"/>
          </a:p>
        </p:txBody>
      </p:sp>
      <p:sp>
        <p:nvSpPr>
          <p:cNvPr id="3" name="Content Placeholder 2"/>
          <p:cNvSpPr>
            <a:spLocks noGrp="1"/>
          </p:cNvSpPr>
          <p:nvPr>
            <p:ph idx="1"/>
          </p:nvPr>
        </p:nvSpPr>
        <p:spPr>
          <a:xfrm>
            <a:off x="457200" y="1905000"/>
            <a:ext cx="8229600" cy="4495800"/>
          </a:xfrm>
        </p:spPr>
        <p:txBody>
          <a:bodyPr>
            <a:normAutofit lnSpcReduction="10000"/>
          </a:bodyPr>
          <a:lstStyle/>
          <a:p>
            <a:r>
              <a:rPr lang="en-US" b="1" dirty="0" smtClean="0"/>
              <a:t>Animations </a:t>
            </a:r>
            <a:r>
              <a:rPr lang="en-US" dirty="0" smtClean="0"/>
              <a:t>display of a series of images in quick succession to show movement; they can serve several purposes</a:t>
            </a:r>
          </a:p>
          <a:p>
            <a:pPr lvl="1"/>
            <a:r>
              <a:rPr lang="en-US" dirty="0" smtClean="0"/>
              <a:t>Get the attention of site visitors</a:t>
            </a:r>
          </a:p>
          <a:p>
            <a:pPr lvl="1"/>
            <a:r>
              <a:rPr lang="en-US" dirty="0" smtClean="0"/>
              <a:t>Demonstrate how a product looks and its features</a:t>
            </a:r>
          </a:p>
          <a:p>
            <a:r>
              <a:rPr lang="en-US" dirty="0" smtClean="0"/>
              <a:t>Use animations carefully; ask:</a:t>
            </a:r>
          </a:p>
          <a:p>
            <a:pPr lvl="1"/>
            <a:r>
              <a:rPr lang="en-US" dirty="0" smtClean="0"/>
              <a:t>Does it fit?</a:t>
            </a:r>
          </a:p>
          <a:p>
            <a:pPr lvl="1"/>
            <a:r>
              <a:rPr lang="en-US" dirty="0" smtClean="0"/>
              <a:t>Is it used in the right place?</a:t>
            </a:r>
          </a:p>
          <a:p>
            <a:pPr lvl="1"/>
            <a:r>
              <a:rPr lang="en-US" dirty="0" smtClean="0"/>
              <a:t>Does the visitor want animation?</a:t>
            </a:r>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Animated GIFs</a:t>
            </a:r>
            <a:br>
              <a:rPr lang="en-US" dirty="0" smtClean="0"/>
            </a:br>
            <a:r>
              <a:rPr lang="en-US" dirty="0" smtClean="0"/>
              <a:t>(continued)</a:t>
            </a:r>
            <a:endParaRPr lang="en-US" dirty="0"/>
          </a:p>
        </p:txBody>
      </p:sp>
      <p:sp>
        <p:nvSpPr>
          <p:cNvPr id="3" name="Content Placeholder 2"/>
          <p:cNvSpPr>
            <a:spLocks noGrp="1"/>
          </p:cNvSpPr>
          <p:nvPr>
            <p:ph idx="1"/>
          </p:nvPr>
        </p:nvSpPr>
        <p:spPr/>
        <p:txBody>
          <a:bodyPr/>
          <a:lstStyle/>
          <a:p>
            <a:r>
              <a:rPr lang="en-US" dirty="0" smtClean="0"/>
              <a:t>Five types of Web animation (not including imported video):</a:t>
            </a:r>
          </a:p>
          <a:p>
            <a:pPr lvl="1"/>
            <a:r>
              <a:rPr lang="en-US" dirty="0" smtClean="0"/>
              <a:t>Animated GIFs</a:t>
            </a:r>
          </a:p>
          <a:p>
            <a:pPr lvl="1"/>
            <a:r>
              <a:rPr lang="en-US" dirty="0" smtClean="0"/>
              <a:t>Dynamic HTML</a:t>
            </a:r>
          </a:p>
          <a:p>
            <a:pPr lvl="1"/>
            <a:r>
              <a:rPr lang="en-US" dirty="0" smtClean="0"/>
              <a:t>JavaScript</a:t>
            </a:r>
          </a:p>
          <a:p>
            <a:pPr lvl="1"/>
            <a:r>
              <a:rPr lang="en-US" dirty="0" smtClean="0"/>
              <a:t>ASP.NET</a:t>
            </a:r>
          </a:p>
          <a:p>
            <a:pPr lvl="1"/>
            <a:r>
              <a:rPr lang="en-US" dirty="0" smtClean="0"/>
              <a:t>Plug-ins (Flash plug-ins are the most popular)</a:t>
            </a:r>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Web Animation Works Well?</a:t>
            </a:r>
            <a:endParaRPr lang="en-US" dirty="0"/>
          </a:p>
        </p:txBody>
      </p:sp>
      <p:pic>
        <p:nvPicPr>
          <p:cNvPr id="8" name="Content Placeholder 7" descr="ThinkAboutIt.jpg"/>
          <p:cNvPicPr>
            <a:picLocks noGrp="1" noChangeAspect="1"/>
          </p:cNvPicPr>
          <p:nvPr>
            <p:ph sz="half" idx="1"/>
          </p:nvPr>
        </p:nvPicPr>
        <p:blipFill>
          <a:blip r:embed="rId2" cstate="print"/>
          <a:stretch>
            <a:fillRect/>
          </a:stretch>
        </p:blipFill>
        <p:spPr>
          <a:xfrm>
            <a:off x="533400" y="2309893"/>
            <a:ext cx="2286000" cy="1423907"/>
          </a:xfrm>
          <a:prstGeom prst="rect">
            <a:avLst/>
          </a:prstGeom>
          <a:ln>
            <a:noFill/>
          </a:ln>
          <a:effectLst>
            <a:outerShdw blurRad="292100" dist="139700" dir="2700000" algn="tl" rotWithShape="0">
              <a:srgbClr val="333333">
                <a:alpha val="65000"/>
              </a:srgbClr>
            </a:outerShdw>
          </a:effectLst>
        </p:spPr>
      </p:pic>
      <p:sp>
        <p:nvSpPr>
          <p:cNvPr id="7" name="Content Placeholder 6"/>
          <p:cNvSpPr>
            <a:spLocks noGrp="1"/>
          </p:cNvSpPr>
          <p:nvPr>
            <p:ph sz="half" idx="2"/>
          </p:nvPr>
        </p:nvSpPr>
        <p:spPr>
          <a:xfrm>
            <a:off x="3276600" y="1905000"/>
            <a:ext cx="5410200" cy="4419600"/>
          </a:xfrm>
        </p:spPr>
        <p:txBody>
          <a:bodyPr>
            <a:normAutofit/>
          </a:bodyPr>
          <a:lstStyle/>
          <a:p>
            <a:r>
              <a:rPr lang="en-US" dirty="0" smtClean="0"/>
              <a:t>What kinds of animation appeal to you or seem particularly effective? </a:t>
            </a:r>
          </a:p>
          <a:p>
            <a:r>
              <a:rPr lang="en-US" dirty="0" smtClean="0"/>
              <a:t>Why do they work? </a:t>
            </a:r>
          </a:p>
          <a:p>
            <a:r>
              <a:rPr lang="en-US" dirty="0" smtClean="0"/>
              <a:t>What examples of animation interfere with your use of a Web page? </a:t>
            </a:r>
          </a:p>
          <a:p>
            <a:r>
              <a:rPr lang="en-US" dirty="0" smtClean="0"/>
              <a:t>Why don’t you like them or think they are effective? </a:t>
            </a:r>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6</a:t>
            </a:fld>
            <a:endParaRPr lang="en-US" dirty="0"/>
          </a:p>
        </p:txBody>
      </p:sp>
    </p:spTree>
    <p:extLst>
      <p:ext uri="{BB962C8B-B14F-4D97-AF65-F5344CB8AC3E}">
        <p14:creationId xmlns:p14="http://schemas.microsoft.com/office/powerpoint/2010/main" val="1218380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Animated GIFs</a:t>
            </a:r>
            <a:endParaRPr lang="en-US" dirty="0"/>
          </a:p>
        </p:txBody>
      </p:sp>
      <p:sp>
        <p:nvSpPr>
          <p:cNvPr id="3" name="Content Placeholder 2"/>
          <p:cNvSpPr>
            <a:spLocks noGrp="1"/>
          </p:cNvSpPr>
          <p:nvPr>
            <p:ph idx="1"/>
          </p:nvPr>
        </p:nvSpPr>
        <p:spPr>
          <a:xfrm>
            <a:off x="457200" y="1905000"/>
            <a:ext cx="8229600" cy="4495800"/>
          </a:xfrm>
        </p:spPr>
        <p:txBody>
          <a:bodyPr>
            <a:normAutofit fontScale="85000" lnSpcReduction="10000"/>
          </a:bodyPr>
          <a:lstStyle/>
          <a:p>
            <a:r>
              <a:rPr lang="en-US" b="1" dirty="0" smtClean="0"/>
              <a:t>Animated GIFs </a:t>
            </a:r>
            <a:r>
              <a:rPr lang="en-US" dirty="0" smtClean="0"/>
              <a:t>are</a:t>
            </a:r>
            <a:r>
              <a:rPr lang="en-US" b="1" dirty="0" smtClean="0"/>
              <a:t> </a:t>
            </a:r>
            <a:r>
              <a:rPr lang="en-US" dirty="0" smtClean="0"/>
              <a:t>created when bitmap graphics are joined into a single file to give them the appearance of motion</a:t>
            </a:r>
          </a:p>
          <a:p>
            <a:pPr lvl="1"/>
            <a:r>
              <a:rPr lang="en-US" dirty="0" smtClean="0"/>
              <a:t>You can insert animated GIFs into your Web page as you would any other graphic</a:t>
            </a:r>
          </a:p>
          <a:p>
            <a:pPr lvl="1"/>
            <a:r>
              <a:rPr lang="en-US" dirty="0" smtClean="0"/>
              <a:t>Can be easily create; wide variety of software options from which to choose</a:t>
            </a:r>
          </a:p>
          <a:p>
            <a:r>
              <a:rPr lang="en-US" dirty="0" smtClean="0"/>
              <a:t>A </a:t>
            </a:r>
            <a:r>
              <a:rPr lang="en-US" b="1" dirty="0" smtClean="0"/>
              <a:t>frame </a:t>
            </a:r>
            <a:r>
              <a:rPr lang="en-US" dirty="0" smtClean="0"/>
              <a:t>is an individual image that makes up an animated GIF file</a:t>
            </a:r>
          </a:p>
          <a:p>
            <a:r>
              <a:rPr lang="en-US" dirty="0" smtClean="0"/>
              <a:t>When an animation is played, it cycles through each frame, making it appear that a single image is moving</a:t>
            </a:r>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Animated GIFs</a:t>
            </a:r>
            <a:br>
              <a:rPr lang="en-US" dirty="0" smtClean="0"/>
            </a:br>
            <a:r>
              <a:rPr lang="en-US" dirty="0" smtClean="0"/>
              <a:t>(continued)</a:t>
            </a:r>
            <a:endParaRPr lang="en-US" dirty="0"/>
          </a:p>
        </p:txBody>
      </p:sp>
      <p:sp>
        <p:nvSpPr>
          <p:cNvPr id="3" name="Content Placeholder 2"/>
          <p:cNvSpPr>
            <a:spLocks noGrp="1"/>
          </p:cNvSpPr>
          <p:nvPr>
            <p:ph idx="1"/>
          </p:nvPr>
        </p:nvSpPr>
        <p:spPr>
          <a:xfrm>
            <a:off x="457200" y="1905000"/>
            <a:ext cx="8229600" cy="4572000"/>
          </a:xfrm>
        </p:spPr>
        <p:txBody>
          <a:bodyPr>
            <a:normAutofit fontScale="92500" lnSpcReduction="10000"/>
          </a:bodyPr>
          <a:lstStyle/>
          <a:p>
            <a:r>
              <a:rPr lang="en-US" dirty="0" smtClean="0"/>
              <a:t>Enhancements: </a:t>
            </a:r>
            <a:r>
              <a:rPr lang="en-US" dirty="0" err="1" smtClean="0"/>
              <a:t>Tweening</a:t>
            </a:r>
            <a:endParaRPr lang="en-US" dirty="0" smtClean="0"/>
          </a:p>
          <a:p>
            <a:pPr lvl="1"/>
            <a:r>
              <a:rPr lang="en-US" b="1" dirty="0" err="1" smtClean="0"/>
              <a:t>Tweening</a:t>
            </a:r>
            <a:r>
              <a:rPr lang="en-US" b="1" dirty="0" smtClean="0"/>
              <a:t> </a:t>
            </a:r>
            <a:r>
              <a:rPr lang="en-US" dirty="0" smtClean="0"/>
              <a:t>is the process of making a gradual change in an image by the computer rather than by the user</a:t>
            </a:r>
          </a:p>
          <a:p>
            <a:pPr lvl="1"/>
            <a:r>
              <a:rPr lang="en-US" dirty="0" smtClean="0"/>
              <a:t>You can </a:t>
            </a:r>
            <a:r>
              <a:rPr lang="en-US" dirty="0" err="1" smtClean="0"/>
              <a:t>tween</a:t>
            </a:r>
            <a:r>
              <a:rPr lang="en-US" dirty="0" smtClean="0"/>
              <a:t> motion, color, or position</a:t>
            </a:r>
          </a:p>
          <a:p>
            <a:r>
              <a:rPr lang="en-US" dirty="0" smtClean="0"/>
              <a:t>Banner and Other Effects</a:t>
            </a:r>
          </a:p>
          <a:p>
            <a:pPr lvl="1"/>
            <a:r>
              <a:rPr lang="en-US" dirty="0" smtClean="0"/>
              <a:t>Simple to create a banner with animated display text; choose the font, text color, type size, etc.</a:t>
            </a:r>
          </a:p>
          <a:p>
            <a:pPr lvl="1"/>
            <a:r>
              <a:rPr lang="en-US" dirty="0" smtClean="0"/>
              <a:t>Effects include such movements as scrolling left, right, up, or down, zooming in or out, rotating while zooming, fading, and dropping down through the bottom of the banner</a:t>
            </a:r>
          </a:p>
          <a:p>
            <a:endParaRPr lang="en-US" sz="2400" dirty="0" smtClean="0"/>
          </a:p>
          <a:p>
            <a:pPr lvl="1"/>
            <a:endParaRPr lang="en-US" dirty="0" smtClean="0"/>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Advantages and Disadvantages of Animated GIFs</a:t>
            </a:r>
            <a:endParaRPr lang="en-US" dirty="0"/>
          </a:p>
        </p:txBody>
      </p:sp>
      <p:sp>
        <p:nvSpPr>
          <p:cNvPr id="3" name="Content Placeholder 2"/>
          <p:cNvSpPr>
            <a:spLocks noGrp="1"/>
          </p:cNvSpPr>
          <p:nvPr>
            <p:ph idx="1"/>
          </p:nvPr>
        </p:nvSpPr>
        <p:spPr>
          <a:xfrm>
            <a:off x="457200" y="1905000"/>
            <a:ext cx="8229600" cy="4495800"/>
          </a:xfrm>
        </p:spPr>
        <p:txBody>
          <a:bodyPr>
            <a:normAutofit fontScale="92500" lnSpcReduction="10000"/>
          </a:bodyPr>
          <a:lstStyle/>
          <a:p>
            <a:r>
              <a:rPr lang="en-US" dirty="0" smtClean="0"/>
              <a:t>Advantage of animated GIFs is that they are easy to create</a:t>
            </a:r>
          </a:p>
          <a:p>
            <a:r>
              <a:rPr lang="en-US" dirty="0" smtClean="0"/>
              <a:t>Animated GIFs have disadvantages:</a:t>
            </a:r>
          </a:p>
          <a:p>
            <a:pPr lvl="1"/>
            <a:r>
              <a:rPr lang="en-US" dirty="0" smtClean="0"/>
              <a:t>They do not have an extensive color palette; GIFs can only show 256 colors</a:t>
            </a:r>
          </a:p>
          <a:p>
            <a:pPr lvl="1"/>
            <a:r>
              <a:rPr lang="en-US" dirty="0" smtClean="0"/>
              <a:t>File sizes can become quite large</a:t>
            </a:r>
          </a:p>
          <a:p>
            <a:r>
              <a:rPr lang="en-US" dirty="0" smtClean="0"/>
              <a:t>Three ways to keep animated GIF file sizes small:</a:t>
            </a:r>
          </a:p>
          <a:p>
            <a:pPr lvl="1"/>
            <a:r>
              <a:rPr lang="en-US" dirty="0" smtClean="0"/>
              <a:t>Create your animation on a small canvas</a:t>
            </a:r>
          </a:p>
          <a:p>
            <a:pPr lvl="1"/>
            <a:r>
              <a:rPr lang="en-US" dirty="0" smtClean="0"/>
              <a:t>Have as few  frames as possible</a:t>
            </a:r>
          </a:p>
          <a:p>
            <a:pPr lvl="1"/>
            <a:r>
              <a:rPr lang="en-US" dirty="0" smtClean="0"/>
              <a:t>Use as few colors as possible</a:t>
            </a:r>
          </a:p>
          <a:p>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9</a:t>
            </a:fld>
            <a:endParaRPr lang="en-US" dirty="0"/>
          </a:p>
        </p:txBody>
      </p:sp>
    </p:spTree>
  </p:cSld>
  <p:clrMapOvr>
    <a:masterClrMapping/>
  </p:clrMapOvr>
</p:sld>
</file>

<file path=ppt/theme/theme1.xml><?xml version="1.0" encoding="utf-8"?>
<a:theme xmlns:a="http://schemas.openxmlformats.org/drawingml/2006/main" name="DigitalMedia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DigitalMedia_Template</Template>
  <TotalTime>19606</TotalTime>
  <Words>2266</Words>
  <Application>Microsoft Office PowerPoint</Application>
  <PresentationFormat>On-screen Show (4:3)</PresentationFormat>
  <Paragraphs>256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DigitalMedia_Template</vt:lpstr>
      <vt:lpstr>Chapter 15 </vt:lpstr>
      <vt:lpstr>Lessons</vt:lpstr>
      <vt:lpstr>Learning Outcomes</vt:lpstr>
      <vt:lpstr>Animated GIFs</vt:lpstr>
      <vt:lpstr>Animated GIFs (continued)</vt:lpstr>
      <vt:lpstr>What Web Animation Works Well?</vt:lpstr>
      <vt:lpstr>Creating Animated GIFs</vt:lpstr>
      <vt:lpstr>Creating Animated GIFs (continued)</vt:lpstr>
      <vt:lpstr>Advantages and Disadvantages of Animated GIFs</vt:lpstr>
      <vt:lpstr>Creating Animated GIFs (continued)</vt:lpstr>
      <vt:lpstr>Saving and Exporting Animated GIFs</vt:lpstr>
      <vt:lpstr>Dynamic HTML</vt:lpstr>
      <vt:lpstr>JavaScript</vt:lpstr>
      <vt:lpstr>JavaScript (continued)</vt:lpstr>
      <vt:lpstr>JavaScript (continued)</vt:lpstr>
      <vt:lpstr>ASP.NET Scripts</vt:lpstr>
      <vt:lpstr>Thinking Visually</vt:lpstr>
      <vt:lpstr>Flash Animation</vt:lpstr>
      <vt:lpstr>The Appeal of Flash Animation</vt:lpstr>
      <vt:lpstr>Frames and Key Frames in Flash</vt:lpstr>
      <vt:lpstr>Frames and Key Frames in Flash (continued)</vt:lpstr>
      <vt:lpstr>Creating Flash Animation</vt:lpstr>
      <vt:lpstr>Creating Flash Animation (continued)</vt:lpstr>
      <vt:lpstr>Creating Flash Animation (continued)</vt:lpstr>
      <vt:lpstr>Creating Flash Animation (continued)</vt:lpstr>
      <vt:lpstr>Saving Flash Animation Files</vt:lpstr>
      <vt:lpstr>Key Concepts</vt:lpstr>
      <vt:lpstr>Key Concepts (continued)</vt:lpstr>
      <vt:lpstr>Key Concepts (continued)</vt:lpstr>
    </vt:vector>
  </TitlesOfParts>
  <Company>Custom Editorial Productions,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dc:title>
  <dc:creator>Rose Marie Kuebbing</dc:creator>
  <cp:lastModifiedBy>kevinbechet1</cp:lastModifiedBy>
  <cp:revision>374</cp:revision>
  <dcterms:created xsi:type="dcterms:W3CDTF">2012-02-03T17:33:31Z</dcterms:created>
  <dcterms:modified xsi:type="dcterms:W3CDTF">2013-05-31T09:17:12Z</dcterms:modified>
</cp:coreProperties>
</file>