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1"/>
  </p:notesMasterIdLst>
  <p:sldIdLst>
    <p:sldId id="257" r:id="rId2"/>
    <p:sldId id="258" r:id="rId3"/>
    <p:sldId id="259" r:id="rId4"/>
    <p:sldId id="318" r:id="rId5"/>
    <p:sldId id="319" r:id="rId6"/>
    <p:sldId id="328" r:id="rId7"/>
    <p:sldId id="320" r:id="rId8"/>
    <p:sldId id="329" r:id="rId9"/>
    <p:sldId id="321" r:id="rId10"/>
    <p:sldId id="330" r:id="rId11"/>
    <p:sldId id="322" r:id="rId12"/>
    <p:sldId id="323" r:id="rId13"/>
    <p:sldId id="324" r:id="rId14"/>
    <p:sldId id="325" r:id="rId15"/>
    <p:sldId id="331" r:id="rId16"/>
    <p:sldId id="332" r:id="rId17"/>
    <p:sldId id="333" r:id="rId18"/>
    <p:sldId id="326" r:id="rId19"/>
    <p:sldId id="327" r:id="rId20"/>
    <p:sldId id="334" r:id="rId21"/>
    <p:sldId id="335" r:id="rId22"/>
    <p:sldId id="336" r:id="rId23"/>
    <p:sldId id="337" r:id="rId24"/>
    <p:sldId id="339" r:id="rId25"/>
    <p:sldId id="338" r:id="rId26"/>
    <p:sldId id="340" r:id="rId27"/>
    <p:sldId id="274" r:id="rId28"/>
    <p:sldId id="285" r:id="rId29"/>
    <p:sldId id="317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11349"/>
    <a:srgbClr val="AD1D35"/>
    <a:srgbClr val="CA185C"/>
    <a:srgbClr val="C2203B"/>
    <a:srgbClr val="D32340"/>
    <a:srgbClr val="DC2C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53" autoAdjust="0"/>
    <p:restoredTop sz="94586" autoAdjust="0"/>
  </p:normalViewPr>
  <p:slideViewPr>
    <p:cSldViewPr>
      <p:cViewPr varScale="1">
        <p:scale>
          <a:sx n="87" d="100"/>
          <a:sy n="87" d="100"/>
        </p:scale>
        <p:origin x="-95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1DB486-8EB6-43AD-B110-ED1C4EF480D4}" type="datetimeFigureOut">
              <a:rPr lang="en-US" smtClean="0"/>
              <a:pPr/>
              <a:t>5/31/2013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AD396E-051B-4668-8B5E-C8F622695A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097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ookRoses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735455" cy="5105400"/>
          </a:xfrm>
          <a:prstGeom prst="rect">
            <a:avLst/>
          </a:prstGeom>
        </p:spPr>
      </p:pic>
      <p:pic>
        <p:nvPicPr>
          <p:cNvPr id="8" name="Picture 7" descr="BookTitleRotated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8052955" y="0"/>
            <a:ext cx="1091045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7696200" y="0"/>
            <a:ext cx="381000" cy="6858000"/>
          </a:xfrm>
          <a:prstGeom prst="rect">
            <a:avLst/>
          </a:prstGeom>
          <a:solidFill>
            <a:srgbClr val="A113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>
            <a:spLocks noGrp="1"/>
          </p:cNvSpPr>
          <p:nvPr userDrawn="1">
            <p:ph type="ctrTitle" idx="4294967295" hasCustomPrompt="1"/>
          </p:nvPr>
        </p:nvSpPr>
        <p:spPr>
          <a:xfrm>
            <a:off x="0" y="5105401"/>
            <a:ext cx="7696200" cy="838200"/>
          </a:xfrm>
          <a:solidFill>
            <a:schemeClr val="accent1"/>
          </a:solidFill>
        </p:spPr>
        <p:txBody>
          <a:bodyPr>
            <a:normAutofit/>
          </a:bodyPr>
          <a:lstStyle>
            <a:lvl1pPr>
              <a:defRPr/>
            </a:lvl1pPr>
          </a:lstStyle>
          <a:p>
            <a:pPr algn="l"/>
            <a:r>
              <a:rPr lang="en-US" sz="4000" dirty="0" smtClean="0"/>
              <a:t>Chapter #</a:t>
            </a:r>
            <a:endParaRPr lang="en-US" sz="4000" dirty="0"/>
          </a:p>
        </p:txBody>
      </p:sp>
      <p:sp>
        <p:nvSpPr>
          <p:cNvPr id="11" name="Subtitle 2"/>
          <p:cNvSpPr>
            <a:spLocks noGrp="1"/>
          </p:cNvSpPr>
          <p:nvPr userDrawn="1">
            <p:ph type="subTitle" idx="4294967295" hasCustomPrompt="1"/>
          </p:nvPr>
        </p:nvSpPr>
        <p:spPr>
          <a:xfrm>
            <a:off x="0" y="5943600"/>
            <a:ext cx="7696200" cy="914400"/>
          </a:xfrm>
          <a:solidFill>
            <a:schemeClr val="accent1"/>
          </a:solidFill>
        </p:spPr>
        <p:txBody>
          <a:bodyPr>
            <a:normAutofit/>
          </a:bodyPr>
          <a:lstStyle>
            <a:lvl1pPr>
              <a:defRPr/>
            </a:lvl1pPr>
          </a:lstStyle>
          <a:p>
            <a:pPr algn="ctr">
              <a:buNone/>
            </a:pPr>
            <a:r>
              <a:rPr lang="en-US" sz="4000" dirty="0" smtClean="0">
                <a:solidFill>
                  <a:srgbClr val="FFC000"/>
                </a:solidFill>
              </a:rPr>
              <a:t>Title</a:t>
            </a:r>
            <a:endParaRPr lang="en-US" sz="40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7DE4F8-CA11-4C12-AC1B-BAE27DC5CB52}" type="datetime1">
              <a:rPr lang="en-US" smtClean="0"/>
              <a:pPr/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Digital Media, 3e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183344C-033F-4B79-BEAD-E97245CB954D}" type="datetime1">
              <a:rPr lang="en-US" smtClean="0"/>
              <a:pPr/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Digital Media, 3e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3" descr="BookRosesNarrow.jpg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</a:blip>
          <a:stretch>
            <a:fillRect/>
          </a:stretch>
        </p:blipFill>
        <p:spPr>
          <a:xfrm rot="16200000">
            <a:off x="3638282" y="-3638281"/>
            <a:ext cx="1867437" cy="914400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>
              <a:defRPr>
                <a:solidFill>
                  <a:srgbClr val="A11349"/>
                </a:solidFill>
              </a:defRPr>
            </a:lvl1pPr>
          </a:lstStyle>
          <a:p>
            <a:pPr algn="l"/>
            <a:r>
              <a:rPr lang="en-US" dirty="0" smtClean="0"/>
              <a:t>Digital Media, 3e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A11349"/>
                </a:solidFill>
              </a:defRPr>
            </a:lvl1pPr>
          </a:lstStyle>
          <a:p>
            <a:fld id="{16D19248-580C-49C8-8C19-F6EA2DA1F25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 rot="16200000">
            <a:off x="4457700" y="-2781300"/>
            <a:ext cx="228600" cy="9144000"/>
          </a:xfrm>
          <a:prstGeom prst="rect">
            <a:avLst/>
          </a:prstGeom>
          <a:solidFill>
            <a:srgbClr val="A113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47EC7E-7FD3-4345-ADAA-1DDF042BADCF}" type="datetime1">
              <a:rPr lang="en-US" smtClean="0"/>
              <a:pPr/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Digital Media, 3e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221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221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340475"/>
            <a:ext cx="2895600" cy="365125"/>
          </a:xfrm>
        </p:spPr>
        <p:txBody>
          <a:bodyPr/>
          <a:lstStyle/>
          <a:p>
            <a:r>
              <a:rPr lang="en-US" dirty="0" smtClean="0"/>
              <a:t>Digital Media, 3e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4040188" cy="3047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85999"/>
            <a:ext cx="4040188" cy="3840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905000"/>
            <a:ext cx="4041775" cy="3810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85999"/>
            <a:ext cx="4041775" cy="3840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Digital Media, 3e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EBC36B-AF8F-4308-A4D5-3B390E2B1DD3}" type="datetime1">
              <a:rPr lang="en-US" smtClean="0"/>
              <a:pPr/>
              <a:t>5/31/2013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Digital Media, 3e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63546F-2898-4F91-A5B9-0AF34C704D74}" type="datetime1">
              <a:rPr lang="en-US" smtClean="0"/>
              <a:pPr/>
              <a:t>5/31/2013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Digital Media, 3e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15AF5D-BE6E-4F6E-9E9F-F353F71F035D}" type="datetime1">
              <a:rPr lang="en-US" smtClean="0"/>
              <a:pPr/>
              <a:t>5/31/2013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Digital Media, 3e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1C1F05-C43A-4B1D-9144-B1A22BD5BE47}" type="datetime1">
              <a:rPr lang="en-US" smtClean="0"/>
              <a:pPr/>
              <a:t>5/31/2013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Digital Media, 3e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3" descr="BookRosesNarrow.jpg"/>
          <p:cNvPicPr>
            <a:picLocks noChangeAspect="1"/>
          </p:cNvPicPr>
          <p:nvPr/>
        </p:nvPicPr>
        <p:blipFill>
          <a:blip r:embed="rId13" cstate="print">
            <a:lum bright="70000" contrast="-70000"/>
          </a:blip>
          <a:stretch>
            <a:fillRect/>
          </a:stretch>
        </p:blipFill>
        <p:spPr>
          <a:xfrm rot="16200000">
            <a:off x="3638282" y="-3638281"/>
            <a:ext cx="1867437" cy="914400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A11349"/>
                </a:solidFill>
              </a:defRPr>
            </a:lvl1pPr>
          </a:lstStyle>
          <a:p>
            <a:r>
              <a:rPr lang="en-US" dirty="0" smtClean="0"/>
              <a:t>Digital Media, 3e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A11349"/>
                </a:solidFill>
              </a:defRPr>
            </a:lvl1pPr>
          </a:lstStyle>
          <a:p>
            <a:fld id="{16D19248-580C-49C8-8C19-F6EA2DA1F25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16200000">
            <a:off x="4457700" y="-2781301"/>
            <a:ext cx="228600" cy="9144000"/>
          </a:xfrm>
          <a:prstGeom prst="rect">
            <a:avLst/>
          </a:prstGeom>
          <a:solidFill>
            <a:srgbClr val="A113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4953000"/>
            <a:ext cx="7696200" cy="838200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Chapter 14 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0" y="5638800"/>
            <a:ext cx="7696200" cy="914400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 smtClean="0">
                <a:solidFill>
                  <a:srgbClr val="FFC000"/>
                </a:solidFill>
              </a:rPr>
              <a:t>Web Design</a:t>
            </a:r>
            <a:endParaRPr lang="en-US" sz="4000" dirty="0">
              <a:solidFill>
                <a:srgbClr val="FFC000"/>
              </a:solidFill>
            </a:endParaRPr>
          </a:p>
        </p:txBody>
      </p:sp>
      <p:pic>
        <p:nvPicPr>
          <p:cNvPr id="4" name="Picture 3" descr="BookRos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735455" cy="51054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696200" y="0"/>
            <a:ext cx="381000" cy="6858000"/>
          </a:xfrm>
          <a:prstGeom prst="rect">
            <a:avLst/>
          </a:prstGeom>
          <a:solidFill>
            <a:srgbClr val="A113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BookTitleRotate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52955" y="0"/>
            <a:ext cx="1091045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6400800"/>
            <a:ext cx="7696200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1200" dirty="0"/>
              <a:t>© 2013 </a:t>
            </a:r>
            <a:r>
              <a:rPr lang="en-US" sz="1200" dirty="0" err="1"/>
              <a:t>Cengage</a:t>
            </a:r>
            <a:r>
              <a:rPr lang="en-US" sz="1200" dirty="0"/>
              <a:t> Learning. All Rights Reserved. May not be scanned, copied or duplicated, or posted to a publicly accessible website, in whole or in part.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Creating Content</a:t>
            </a:r>
            <a:br>
              <a:rPr lang="en-US" dirty="0" smtClean="0"/>
            </a:br>
            <a:r>
              <a:rPr lang="en-US" dirty="0" smtClean="0"/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Polishing the Text</a:t>
            </a:r>
          </a:p>
          <a:p>
            <a:pPr lvl="1"/>
            <a:r>
              <a:rPr lang="en-US" dirty="0" smtClean="0"/>
              <a:t>Edit text so it is well organized and clear</a:t>
            </a:r>
          </a:p>
          <a:p>
            <a:pPr lvl="1"/>
            <a:r>
              <a:rPr lang="en-US" dirty="0" smtClean="0"/>
              <a:t>Think of what your audience wants to know and whether the text provides that information</a:t>
            </a:r>
          </a:p>
          <a:p>
            <a:pPr lvl="1"/>
            <a:r>
              <a:rPr lang="en-US" dirty="0" smtClean="0"/>
              <a:t>Think about what background on the topic your audience might not have and explain any points that need clarification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Approval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48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client has the final say on:</a:t>
            </a:r>
          </a:p>
          <a:p>
            <a:pPr lvl="1"/>
            <a:r>
              <a:rPr lang="en-US" dirty="0" smtClean="0"/>
              <a:t>What should be in the Web site</a:t>
            </a:r>
          </a:p>
          <a:p>
            <a:pPr lvl="1"/>
            <a:r>
              <a:rPr lang="en-US" dirty="0" smtClean="0"/>
              <a:t>How the Web site should be structured</a:t>
            </a:r>
          </a:p>
          <a:p>
            <a:pPr lvl="1"/>
            <a:r>
              <a:rPr lang="en-US" dirty="0" smtClean="0"/>
              <a:t>How visitors will navigate within the Web site</a:t>
            </a:r>
          </a:p>
          <a:p>
            <a:r>
              <a:rPr lang="en-US" dirty="0" smtClean="0"/>
              <a:t>At each stage in the design process, get the client’s approval of the approach you suggest</a:t>
            </a:r>
          </a:p>
          <a:p>
            <a:r>
              <a:rPr lang="en-US" dirty="0" smtClean="0"/>
              <a:t>Show the storyboard or overall organization before beginning to work with content</a:t>
            </a:r>
          </a:p>
          <a:p>
            <a:r>
              <a:rPr lang="en-US" dirty="0" smtClean="0"/>
              <a:t>If you are writing the content, show it to the person with the authority to approve the site in draft stage and after it has been polished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Organizing and Naming Web Site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48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Create a separate file for each Web page</a:t>
            </a:r>
          </a:p>
          <a:p>
            <a:r>
              <a:rPr lang="en-US" dirty="0" smtClean="0"/>
              <a:t>Conventions for naming Web files</a:t>
            </a:r>
          </a:p>
          <a:p>
            <a:pPr lvl="1"/>
            <a:r>
              <a:rPr lang="en-US" dirty="0" smtClean="0"/>
              <a:t>Use lowercase letters only</a:t>
            </a:r>
          </a:p>
          <a:p>
            <a:pPr lvl="1"/>
            <a:r>
              <a:rPr lang="en-US" dirty="0" smtClean="0"/>
              <a:t>Include no spaces but use hyphens or  underscores between words</a:t>
            </a:r>
          </a:p>
          <a:p>
            <a:pPr lvl="1"/>
            <a:r>
              <a:rPr lang="en-US" dirty="0" smtClean="0"/>
              <a:t>Use keywords that describe the content on each page in the file name for that page</a:t>
            </a:r>
          </a:p>
          <a:p>
            <a:pPr lvl="1"/>
            <a:r>
              <a:rPr lang="en-US" dirty="0" smtClean="0"/>
              <a:t>Limit URLs to a maximum of 60 characters</a:t>
            </a:r>
          </a:p>
          <a:p>
            <a:r>
              <a:rPr lang="en-US" dirty="0" smtClean="0"/>
              <a:t>Be sure to create an </a:t>
            </a:r>
            <a:r>
              <a:rPr lang="en-US" b="1" dirty="0" smtClean="0"/>
              <a:t>index page </a:t>
            </a:r>
            <a:r>
              <a:rPr lang="en-US" dirty="0" smtClean="0"/>
              <a:t>(home page)</a:t>
            </a:r>
            <a:endParaRPr lang="en-US" b="1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Design Versus Print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Web designer does not control the final appearance of the design as much as a print designer does</a:t>
            </a:r>
          </a:p>
          <a:p>
            <a:r>
              <a:rPr lang="en-US" dirty="0" smtClean="0"/>
              <a:t>Web designers need to create designs that accommodate variations</a:t>
            </a:r>
          </a:p>
          <a:p>
            <a:r>
              <a:rPr lang="en-US" dirty="0" smtClean="0"/>
              <a:t>Difference in the tools or design elements a designer has to work with</a:t>
            </a:r>
          </a:p>
          <a:p>
            <a:r>
              <a:rPr lang="en-US" dirty="0" smtClean="0"/>
              <a:t>Difference is in the attitudes and expectations that the user brings to the product</a:t>
            </a:r>
          </a:p>
          <a:p>
            <a:r>
              <a:rPr lang="en-US" dirty="0" smtClean="0"/>
              <a:t>People interact with Web and print products differently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Organizing Web Pages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1"/>
            <a:ext cx="8229600" cy="3352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Planning Navigation</a:t>
            </a:r>
          </a:p>
          <a:p>
            <a:pPr lvl="1"/>
            <a:r>
              <a:rPr lang="en-US" dirty="0" smtClean="0"/>
              <a:t>The navigation system is the main way of  providing information to your customer</a:t>
            </a:r>
          </a:p>
          <a:p>
            <a:pPr lvl="1"/>
            <a:r>
              <a:rPr lang="en-US" dirty="0" smtClean="0"/>
              <a:t>A common means of navigating is a series of panels that act like a directory</a:t>
            </a:r>
          </a:p>
          <a:p>
            <a:pPr lvl="1"/>
            <a:r>
              <a:rPr lang="en-US" b="1" dirty="0" smtClean="0"/>
              <a:t>Image maps </a:t>
            </a:r>
            <a:r>
              <a:rPr lang="en-US" dirty="0" smtClean="0"/>
              <a:t>are graphics divided into two or more parts, with each part assigned a different link</a:t>
            </a:r>
            <a:endParaRPr lang="en-US" sz="2000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7" name="Picture 6" descr="Figure14-0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0200" y="4953000"/>
            <a:ext cx="6032863" cy="1295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Organizing Web Pages</a:t>
            </a:r>
            <a:br>
              <a:rPr lang="en-US" dirty="0" smtClean="0"/>
            </a:br>
            <a:r>
              <a:rPr lang="en-US" dirty="0" smtClean="0"/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95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Organizing the Page</a:t>
            </a:r>
          </a:p>
          <a:p>
            <a:pPr lvl="1"/>
            <a:r>
              <a:rPr lang="en-US" dirty="0" smtClean="0"/>
              <a:t>The top area identifies the company or group publishing the site; includes important functions or links</a:t>
            </a:r>
          </a:p>
          <a:p>
            <a:pPr lvl="1"/>
            <a:r>
              <a:rPr lang="en-US" dirty="0" smtClean="0"/>
              <a:t>The bottom of a Web page:</a:t>
            </a:r>
          </a:p>
          <a:p>
            <a:pPr lvl="2"/>
            <a:r>
              <a:rPr lang="en-US" dirty="0" smtClean="0"/>
              <a:t>Should repeat the navigational links</a:t>
            </a:r>
          </a:p>
          <a:p>
            <a:pPr lvl="2"/>
            <a:r>
              <a:rPr lang="en-US" dirty="0" smtClean="0"/>
              <a:t>Holds the copyright information or links to a separate copyright page</a:t>
            </a:r>
          </a:p>
          <a:p>
            <a:pPr lvl="2"/>
            <a:r>
              <a:rPr lang="en-US" dirty="0" smtClean="0"/>
              <a:t>Contains links to the site map</a:t>
            </a:r>
          </a:p>
          <a:p>
            <a:pPr lvl="2"/>
            <a:r>
              <a:rPr lang="en-US" dirty="0" smtClean="0"/>
              <a:t>Has a link to a page for contacting the organization publishing the site</a:t>
            </a:r>
          </a:p>
          <a:p>
            <a:pPr lvl="1"/>
            <a:r>
              <a:rPr lang="en-US" dirty="0" smtClean="0"/>
              <a:t>The main area of the page is where the text and graphics will be displayed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Organizing Web Pages</a:t>
            </a:r>
            <a:br>
              <a:rPr lang="en-US" dirty="0" smtClean="0"/>
            </a:br>
            <a:r>
              <a:rPr lang="en-US" dirty="0" smtClean="0"/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Using Tables and Layers</a:t>
            </a:r>
          </a:p>
          <a:p>
            <a:pPr lvl="1"/>
            <a:r>
              <a:rPr lang="en-US" dirty="0" smtClean="0"/>
              <a:t>Tables and layers help you organize content on your Web page</a:t>
            </a:r>
          </a:p>
          <a:p>
            <a:pPr lvl="1"/>
            <a:r>
              <a:rPr lang="en-US" dirty="0" smtClean="0"/>
              <a:t>Add structure and stability to the design and allow for better control of the placement of content</a:t>
            </a:r>
            <a:endParaRPr lang="en-US" sz="2000" dirty="0" smtClean="0"/>
          </a:p>
          <a:p>
            <a:pPr lvl="1"/>
            <a:r>
              <a:rPr lang="en-US" b="1" dirty="0" smtClean="0"/>
              <a:t>Cell padding </a:t>
            </a:r>
            <a:r>
              <a:rPr lang="en-US" dirty="0" smtClean="0"/>
              <a:t>is the space within a cell that separates or pads the text or image within the cell</a:t>
            </a:r>
          </a:p>
          <a:p>
            <a:pPr lvl="1"/>
            <a:r>
              <a:rPr lang="en-US" b="1" dirty="0" smtClean="0"/>
              <a:t>Cell spacing </a:t>
            </a:r>
            <a:r>
              <a:rPr lang="en-US" dirty="0" smtClean="0"/>
              <a:t>is the amount of space between cells</a:t>
            </a:r>
          </a:p>
          <a:p>
            <a:pPr lvl="1"/>
            <a:r>
              <a:rPr lang="en-US" dirty="0" smtClean="0"/>
              <a:t>The &lt;div&gt;, or division, code is a part of cascading style sheets</a:t>
            </a:r>
          </a:p>
          <a:p>
            <a:pPr lvl="1"/>
            <a:endParaRPr lang="en-US" b="1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Organizing Web Pages</a:t>
            </a:r>
            <a:br>
              <a:rPr lang="en-US" dirty="0" smtClean="0"/>
            </a:br>
            <a:r>
              <a:rPr lang="en-US" dirty="0" smtClean="0"/>
              <a:t>(continued)</a:t>
            </a:r>
            <a:endParaRPr lang="en-US" dirty="0"/>
          </a:p>
        </p:txBody>
      </p:sp>
      <p:pic>
        <p:nvPicPr>
          <p:cNvPr id="6" name="Content Placeholder 5" descr="Figure14-1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06299" y="1981200"/>
            <a:ext cx="6794701" cy="4343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Templates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</a:t>
            </a:r>
            <a:r>
              <a:rPr lang="en-US" b="1" dirty="0" smtClean="0"/>
              <a:t> template </a:t>
            </a:r>
            <a:r>
              <a:rPr lang="en-US" dirty="0" smtClean="0"/>
              <a:t>is a design file that contains the common elements that should appear on all pages; also called a </a:t>
            </a:r>
            <a:r>
              <a:rPr lang="en-US" i="1" dirty="0" smtClean="0"/>
              <a:t>master page</a:t>
            </a:r>
          </a:p>
          <a:p>
            <a:r>
              <a:rPr lang="en-US" dirty="0" smtClean="0"/>
              <a:t>A template has two kinds of areas:</a:t>
            </a:r>
          </a:p>
          <a:p>
            <a:pPr lvl="1"/>
            <a:r>
              <a:rPr lang="en-US" dirty="0" smtClean="0"/>
              <a:t>One type is common to all pages—these are the areas that will not change</a:t>
            </a:r>
          </a:p>
          <a:p>
            <a:pPr lvl="1"/>
            <a:r>
              <a:rPr lang="en-US" dirty="0" smtClean="0"/>
              <a:t>The other type is the open area where individual page content will appear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smtClean="0"/>
              <a:t>Design Elements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 Web site should look coherent</a:t>
            </a:r>
          </a:p>
          <a:p>
            <a:pPr lvl="1"/>
            <a:r>
              <a:rPr lang="en-US" dirty="0" smtClean="0"/>
              <a:t>Helps create a company identity</a:t>
            </a:r>
          </a:p>
          <a:p>
            <a:pPr lvl="1"/>
            <a:r>
              <a:rPr lang="en-US" dirty="0" smtClean="0"/>
              <a:t>Visitors to the site know what to expect</a:t>
            </a:r>
          </a:p>
          <a:p>
            <a:r>
              <a:rPr lang="en-US" dirty="0" smtClean="0"/>
              <a:t>Purpose of the Web site is to invite traffic; design elements that do not meet that goal are not necessary</a:t>
            </a:r>
          </a:p>
          <a:p>
            <a:r>
              <a:rPr lang="en-US" dirty="0" smtClean="0"/>
              <a:t>Whenever choosing design elements, bear readability in mind</a:t>
            </a:r>
          </a:p>
          <a:p>
            <a:r>
              <a:rPr lang="en-US" dirty="0" smtClean="0"/>
              <a:t>Colors and graphics add to the load time; the longer the load time, the higher the likelihood that visitors will surf away from the site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A11349"/>
                </a:solidFill>
              </a:rPr>
              <a:t>Digital Media, 3e</a:t>
            </a:r>
            <a:endParaRPr lang="en-US" dirty="0">
              <a:solidFill>
                <a:srgbClr val="A113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>
                <a:solidFill>
                  <a:srgbClr val="A11349"/>
                </a:solidFill>
              </a:rPr>
              <a:pPr/>
              <a:t>2</a:t>
            </a:fld>
            <a:endParaRPr lang="en-US" dirty="0">
              <a:solidFill>
                <a:srgbClr val="A11349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 rot="16200000">
            <a:off x="4457700" y="-2781300"/>
            <a:ext cx="228600" cy="9144000"/>
          </a:xfrm>
          <a:prstGeom prst="rect">
            <a:avLst/>
          </a:prstGeom>
          <a:solidFill>
            <a:srgbClr val="A113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tabLst>
                <a:tab pos="2743200" algn="l"/>
              </a:tabLst>
            </a:pPr>
            <a:r>
              <a:rPr lang="en-US" b="1" dirty="0" smtClean="0"/>
              <a:t>Lesson 14.1	</a:t>
            </a:r>
            <a:r>
              <a:rPr lang="en-US" dirty="0" smtClean="0"/>
              <a:t>Planning Content and </a:t>
            </a:r>
            <a:br>
              <a:rPr lang="en-US" dirty="0" smtClean="0"/>
            </a:br>
            <a:r>
              <a:rPr lang="en-US" dirty="0" smtClean="0"/>
              <a:t>	Navigation</a:t>
            </a:r>
          </a:p>
          <a:p>
            <a:pPr>
              <a:tabLst>
                <a:tab pos="2743200" algn="l"/>
              </a:tabLst>
            </a:pPr>
            <a:r>
              <a:rPr lang="en-US" b="1" dirty="0" smtClean="0"/>
              <a:t>Lesson 14.2 	</a:t>
            </a:r>
            <a:r>
              <a:rPr lang="en-US" dirty="0" smtClean="0"/>
              <a:t>Setting the Look of the Page</a:t>
            </a:r>
          </a:p>
          <a:p>
            <a:pPr>
              <a:tabLst>
                <a:tab pos="2743200" algn="l"/>
              </a:tabLst>
            </a:pPr>
            <a:r>
              <a:rPr lang="en-US" b="1" dirty="0" smtClean="0"/>
              <a:t>Lesson 14.3 	</a:t>
            </a:r>
            <a:r>
              <a:rPr lang="en-US" dirty="0" smtClean="0"/>
              <a:t>Designing Page Elements</a:t>
            </a:r>
          </a:p>
          <a:p>
            <a:pPr>
              <a:tabLst>
                <a:tab pos="2743200" algn="l"/>
              </a:tabLst>
            </a:pPr>
            <a:r>
              <a:rPr lang="en-US" b="1" dirty="0" smtClean="0"/>
              <a:t>Lesson 14.4 	</a:t>
            </a:r>
            <a:r>
              <a:rPr lang="en-US" dirty="0" smtClean="0"/>
              <a:t>Selecting and Incorporating </a:t>
            </a:r>
            <a:br>
              <a:rPr lang="en-US" dirty="0" smtClean="0"/>
            </a:br>
            <a:r>
              <a:rPr lang="en-US" dirty="0" smtClean="0"/>
              <a:t>	Images</a:t>
            </a:r>
          </a:p>
          <a:p>
            <a:pPr>
              <a:tabLst>
                <a:tab pos="2743200" algn="l"/>
              </a:tabLst>
            </a:pP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Design Elements</a:t>
            </a:r>
            <a:br>
              <a:rPr lang="en-US" dirty="0" smtClean="0"/>
            </a:br>
            <a:r>
              <a:rPr lang="en-US" dirty="0" smtClean="0"/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1"/>
            <a:ext cx="8229600" cy="3124199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Fonts</a:t>
            </a:r>
          </a:p>
          <a:p>
            <a:pPr lvl="1"/>
            <a:r>
              <a:rPr lang="en-US" dirty="0" smtClean="0"/>
              <a:t>Best to specify font options so that each visitor’s browser can display the text using the option that it has</a:t>
            </a:r>
          </a:p>
          <a:p>
            <a:pPr lvl="1"/>
            <a:r>
              <a:rPr lang="en-US" dirty="0" smtClean="0"/>
              <a:t>Font size is specified using a system of showing </a:t>
            </a:r>
            <a:r>
              <a:rPr lang="en-US" i="1" dirty="0" smtClean="0"/>
              <a:t>relative </a:t>
            </a:r>
            <a:r>
              <a:rPr lang="en-US" dirty="0" smtClean="0"/>
              <a:t>font size; the variations are all made relative to the browser’s and monitor’s default font size</a:t>
            </a:r>
          </a:p>
          <a:p>
            <a:pPr lvl="1"/>
            <a:r>
              <a:rPr lang="en-US" b="1" dirty="0" smtClean="0"/>
              <a:t>Cascading style sheets (CSS) </a:t>
            </a:r>
            <a:r>
              <a:rPr lang="en-US" dirty="0" smtClean="0"/>
              <a:t>include information on how a page should appear</a:t>
            </a:r>
            <a:endParaRPr lang="en-US" sz="1600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6" name="Picture 5" descr="Figure14-1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00601" y="4495800"/>
            <a:ext cx="3164898" cy="20478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Design Elements</a:t>
            </a:r>
            <a:br>
              <a:rPr lang="en-US" dirty="0" smtClean="0"/>
            </a:br>
            <a:r>
              <a:rPr lang="en-US" dirty="0" smtClean="0"/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1"/>
            <a:ext cx="8229600" cy="28955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Colors</a:t>
            </a:r>
          </a:p>
          <a:p>
            <a:pPr lvl="1"/>
            <a:r>
              <a:rPr lang="en-US" dirty="0" smtClean="0"/>
              <a:t>Select both foreground and background colors that offer high contrast</a:t>
            </a:r>
          </a:p>
          <a:p>
            <a:pPr lvl="1"/>
            <a:r>
              <a:rPr lang="en-US" dirty="0" smtClean="0"/>
              <a:t>Computer color systems can use either millions of colors 256 colors, or 16 colors</a:t>
            </a:r>
          </a:p>
          <a:p>
            <a:pPr lvl="1"/>
            <a:r>
              <a:rPr lang="en-US" dirty="0" smtClean="0"/>
              <a:t>Colors are identified with a six-character code called a </a:t>
            </a:r>
            <a:r>
              <a:rPr lang="en-US" b="1" dirty="0" smtClean="0"/>
              <a:t>hexadecimal number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b="1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6" name="Picture 5" descr="Figure14-1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52575" y="4686300"/>
            <a:ext cx="6143625" cy="1714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Design Elements</a:t>
            </a:r>
            <a:br>
              <a:rPr lang="en-US" dirty="0" smtClean="0"/>
            </a:br>
            <a:r>
              <a:rPr lang="en-US" dirty="0" smtClean="0"/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724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Other Design Elements for Web Pages</a:t>
            </a:r>
          </a:p>
          <a:p>
            <a:pPr lvl="1"/>
            <a:r>
              <a:rPr lang="en-US" dirty="0" smtClean="0"/>
              <a:t>Interactive elements include:</a:t>
            </a:r>
          </a:p>
          <a:p>
            <a:pPr lvl="2"/>
            <a:r>
              <a:rPr lang="en-US" dirty="0" smtClean="0"/>
              <a:t>Login input boxes</a:t>
            </a:r>
          </a:p>
          <a:p>
            <a:pPr lvl="2"/>
            <a:r>
              <a:rPr lang="en-US" dirty="0" smtClean="0"/>
              <a:t>Radio button choice boxes</a:t>
            </a:r>
          </a:p>
          <a:p>
            <a:pPr lvl="2"/>
            <a:r>
              <a:rPr lang="en-US" dirty="0" smtClean="0"/>
              <a:t>Boxes for inputting comments or other feedback</a:t>
            </a:r>
          </a:p>
          <a:p>
            <a:pPr lvl="2"/>
            <a:r>
              <a:rPr lang="en-US" dirty="0" smtClean="0"/>
              <a:t>Icons or boxes for rating a product or service</a:t>
            </a:r>
          </a:p>
          <a:p>
            <a:pPr lvl="2"/>
            <a:r>
              <a:rPr lang="en-US" dirty="0" smtClean="0"/>
              <a:t>Boxes for filling out forms</a:t>
            </a:r>
          </a:p>
          <a:p>
            <a:pPr lvl="2"/>
            <a:r>
              <a:rPr lang="en-US" dirty="0" smtClean="0"/>
              <a:t>Icons that open popup boxes for ordering goods or services</a:t>
            </a:r>
          </a:p>
          <a:p>
            <a:pPr lvl="1"/>
            <a:r>
              <a:rPr lang="en-US" dirty="0" smtClean="0"/>
              <a:t>Other elements include icons that link to a company’s </a:t>
            </a:r>
            <a:r>
              <a:rPr lang="en-US" dirty="0" err="1" smtClean="0"/>
              <a:t>Facebook</a:t>
            </a:r>
            <a:r>
              <a:rPr lang="en-US" dirty="0" smtClean="0"/>
              <a:t> page, Twitter account, or e-mail contact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Saving Images for Web Pages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95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Image Resolution</a:t>
            </a:r>
          </a:p>
          <a:p>
            <a:pPr lvl="1"/>
            <a:r>
              <a:rPr lang="en-US" dirty="0" smtClean="0"/>
              <a:t>Bitmap graphics tend to have large file sizes, which makes them take longer to download</a:t>
            </a:r>
          </a:p>
          <a:p>
            <a:pPr lvl="1"/>
            <a:r>
              <a:rPr lang="en-US" dirty="0" smtClean="0"/>
              <a:t>Best to size bitmap images in a drawing or photo editing program before saving them</a:t>
            </a:r>
          </a:p>
          <a:p>
            <a:pPr lvl="1"/>
            <a:r>
              <a:rPr lang="en-US" dirty="0" smtClean="0"/>
              <a:t>Maximum size for an image should be about 600 × 400</a:t>
            </a:r>
          </a:p>
          <a:p>
            <a:pPr lvl="1"/>
            <a:r>
              <a:rPr lang="en-US" dirty="0" smtClean="0"/>
              <a:t>Most monitors have a resolution of 72 or 96 pixels per inch</a:t>
            </a:r>
          </a:p>
          <a:p>
            <a:pPr lvl="2"/>
            <a:r>
              <a:rPr lang="en-US" dirty="0" smtClean="0"/>
              <a:t>Images should be saved at one of these resolutions</a:t>
            </a:r>
          </a:p>
          <a:p>
            <a:pPr lvl="2"/>
            <a:r>
              <a:rPr lang="en-US" dirty="0" smtClean="0"/>
              <a:t>Photo editing programs typically use 72 dpi as a default</a:t>
            </a:r>
            <a:endParaRPr lang="en-US" sz="16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Saving Images for Web Pages</a:t>
            </a:r>
            <a:br>
              <a:rPr lang="en-US" dirty="0" smtClean="0"/>
            </a:br>
            <a:r>
              <a:rPr lang="en-US" dirty="0" smtClean="0"/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Compression</a:t>
            </a:r>
          </a:p>
          <a:p>
            <a:pPr lvl="1"/>
            <a:r>
              <a:rPr lang="en-US" dirty="0" smtClean="0"/>
              <a:t>The higher the compression, the smaller the file size—and the lower the quality of the image</a:t>
            </a:r>
          </a:p>
          <a:p>
            <a:pPr lvl="1"/>
            <a:r>
              <a:rPr lang="en-US" dirty="0" smtClean="0"/>
              <a:t>What you lose in quality, you gain in speed of uploading </a:t>
            </a:r>
          </a:p>
          <a:p>
            <a:pPr lvl="1"/>
            <a:r>
              <a:rPr lang="en-US" dirty="0" smtClean="0"/>
              <a:t>For a photograph sized at 640 × 480, that amount of compression produces a file size of 104 KB</a:t>
            </a:r>
          </a:p>
          <a:p>
            <a:pPr lvl="1"/>
            <a:r>
              <a:rPr lang="en-US" dirty="0" smtClean="0"/>
              <a:t>The highest compression rate brings the file size down to 68 KB</a:t>
            </a:r>
          </a:p>
          <a:p>
            <a:pPr lvl="1"/>
            <a:r>
              <a:rPr lang="en-US" dirty="0" smtClean="0"/>
              <a:t>The maximum quality level puts it at 180 KB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Placing Images on Web Pages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1"/>
            <a:ext cx="8229600" cy="3200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Placing an Image</a:t>
            </a:r>
          </a:p>
          <a:p>
            <a:pPr lvl="1"/>
            <a:r>
              <a:rPr lang="en-US" dirty="0" smtClean="0"/>
              <a:t>Web editors often automatically write the code needed to insert an image</a:t>
            </a:r>
          </a:p>
          <a:p>
            <a:pPr lvl="1"/>
            <a:r>
              <a:rPr lang="en-US" dirty="0" smtClean="0"/>
              <a:t>You can format an image in relation to text and placing additional space around it</a:t>
            </a:r>
          </a:p>
          <a:p>
            <a:pPr lvl="1"/>
            <a:r>
              <a:rPr lang="en-US" dirty="0" smtClean="0"/>
              <a:t>Need to label the image with </a:t>
            </a:r>
            <a:r>
              <a:rPr lang="en-US" b="1" dirty="0" smtClean="0"/>
              <a:t>alternative text </a:t>
            </a:r>
            <a:r>
              <a:rPr lang="en-US" dirty="0" smtClean="0"/>
              <a:t>(a brief description of an image that browsers display while the image is loading or if the browser cannot upload it)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Placing Images on Web Pages</a:t>
            </a:r>
            <a:br>
              <a:rPr lang="en-US" dirty="0" smtClean="0"/>
            </a:br>
            <a:r>
              <a:rPr lang="en-US" dirty="0" smtClean="0"/>
              <a:t>(continued)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48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Thumbnails</a:t>
            </a:r>
          </a:p>
          <a:p>
            <a:pPr lvl="1"/>
            <a:r>
              <a:rPr lang="en-US" b="1" dirty="0" smtClean="0"/>
              <a:t>Thumbnails </a:t>
            </a:r>
            <a:r>
              <a:rPr lang="en-US" dirty="0" smtClean="0"/>
              <a:t>are small versions of larger images; they speed up the download process by allowing viewers to choose whether they want to see the larger image</a:t>
            </a:r>
          </a:p>
          <a:p>
            <a:pPr lvl="1"/>
            <a:r>
              <a:rPr lang="en-US" dirty="0" smtClean="0"/>
              <a:t>Many Web editors provide thumbnail capabilities</a:t>
            </a:r>
            <a:endParaRPr lang="en-US" sz="2000" dirty="0" smtClean="0"/>
          </a:p>
          <a:p>
            <a:r>
              <a:rPr lang="en-US" dirty="0" smtClean="0"/>
              <a:t>Rollovers</a:t>
            </a:r>
          </a:p>
          <a:p>
            <a:pPr lvl="1"/>
            <a:r>
              <a:rPr lang="en-US" dirty="0" smtClean="0"/>
              <a:t>A </a:t>
            </a:r>
            <a:r>
              <a:rPr lang="en-US" b="1" dirty="0" smtClean="0"/>
              <a:t>rollover </a:t>
            </a:r>
            <a:r>
              <a:rPr lang="en-US" dirty="0" smtClean="0"/>
              <a:t>is the changing of an image or text when a cursor either passes over or clicks on it</a:t>
            </a:r>
          </a:p>
          <a:p>
            <a:pPr lvl="1"/>
            <a:r>
              <a:rPr lang="en-US" b="1" dirty="0" smtClean="0"/>
              <a:t>Banner ads</a:t>
            </a:r>
            <a:r>
              <a:rPr lang="en-US" dirty="0" smtClean="0"/>
              <a:t> are Web ads that often contain a logo and additional business information designed to give corporate identity to a page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Key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700" dirty="0" smtClean="0"/>
              <a:t>Creating a Web site begins with planning, and the first step in planning is to determine the site’s purpose and goals, which are based on its potential audience</a:t>
            </a:r>
            <a:endParaRPr lang="en-US" sz="2700" i="1" dirty="0" smtClean="0"/>
          </a:p>
          <a:p>
            <a:r>
              <a:rPr lang="en-US" sz="2700" dirty="0" smtClean="0"/>
              <a:t>The site should be sketched out in some way and the main sections and related subsections be determined; that structure will become the basis of the site’s organization</a:t>
            </a:r>
            <a:endParaRPr lang="en-US" sz="2700" i="1" dirty="0" smtClean="0"/>
          </a:p>
          <a:p>
            <a:r>
              <a:rPr lang="en-US" sz="2700" dirty="0" smtClean="0"/>
              <a:t>Like any text, the content for a Web site should be drafted, edited, and then polished</a:t>
            </a:r>
            <a:endParaRPr lang="en-US" sz="2700" i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/>
              <a:t>Digital Media, 3e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8521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Key Concepts</a:t>
            </a:r>
            <a:br>
              <a:rPr lang="en-US" dirty="0" smtClean="0"/>
            </a:br>
            <a:r>
              <a:rPr lang="en-US" dirty="0" smtClean="0"/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48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While Web pages share some features with print pages, Web design is very different because of:</a:t>
            </a:r>
          </a:p>
          <a:p>
            <a:pPr lvl="1"/>
            <a:r>
              <a:rPr lang="en-US" dirty="0" smtClean="0"/>
              <a:t>The lack of control the designer has over the look of the final product</a:t>
            </a:r>
          </a:p>
          <a:p>
            <a:pPr lvl="1"/>
            <a:r>
              <a:rPr lang="en-US" dirty="0" smtClean="0"/>
              <a:t>The expectations users have on using the Internet</a:t>
            </a:r>
          </a:p>
          <a:p>
            <a:pPr lvl="1"/>
            <a:r>
              <a:rPr lang="en-US" dirty="0" smtClean="0"/>
              <a:t>The possibility of interactive features</a:t>
            </a:r>
            <a:endParaRPr lang="en-US" i="1" dirty="0" smtClean="0"/>
          </a:p>
          <a:p>
            <a:r>
              <a:rPr lang="en-US" dirty="0" smtClean="0"/>
              <a:t>Tables can be used to structure pages, and templates can be used to create common elements on all pages while still leaving space for unique content</a:t>
            </a:r>
            <a:endParaRPr lang="en-US" i="1" dirty="0" smtClean="0"/>
          </a:p>
          <a:p>
            <a:r>
              <a:rPr lang="en-US" dirty="0" smtClean="0"/>
              <a:t>Creating options for fonts makes it possible to avoid display issues on different browsers; using cascading style sheets can create consistency across a Web site</a:t>
            </a:r>
            <a:endParaRPr lang="en-US" i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324600"/>
            <a:ext cx="2895600" cy="365125"/>
          </a:xfrm>
        </p:spPr>
        <p:txBody>
          <a:bodyPr/>
          <a:lstStyle/>
          <a:p>
            <a:pPr algn="l"/>
            <a:r>
              <a:rPr lang="en-US" dirty="0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365125"/>
          </a:xfrm>
        </p:spPr>
        <p:txBody>
          <a:bodyPr/>
          <a:lstStyle/>
          <a:p>
            <a:fld id="{16D19248-580C-49C8-8C19-F6EA2DA1F25A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Key Concepts</a:t>
            </a:r>
            <a:br>
              <a:rPr lang="en-US" dirty="0" smtClean="0"/>
            </a:br>
            <a:r>
              <a:rPr lang="en-US" dirty="0" smtClean="0"/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43400"/>
          </a:xfrm>
        </p:spPr>
        <p:txBody>
          <a:bodyPr>
            <a:normAutofit/>
          </a:bodyPr>
          <a:lstStyle/>
          <a:p>
            <a:r>
              <a:rPr lang="en-US" sz="2700" dirty="0" smtClean="0"/>
              <a:t>Colors are specified using hex numbers and should be selected very carefully</a:t>
            </a:r>
            <a:endParaRPr lang="en-US" sz="2700" i="1" dirty="0" smtClean="0"/>
          </a:p>
          <a:p>
            <a:r>
              <a:rPr lang="en-US" sz="2700" dirty="0" smtClean="0"/>
              <a:t>Bitmap graphics such as photographs should be saved to relatively small sizes and in compressed form to help pages load faster</a:t>
            </a:r>
            <a:endParaRPr lang="en-US" sz="2700" i="1" dirty="0" smtClean="0"/>
          </a:p>
          <a:p>
            <a:r>
              <a:rPr lang="en-US" sz="2700" dirty="0" smtClean="0"/>
              <a:t>Web editors make it easy to place and format images; some helpfully remind Web developers to add alternate text labels, needed to improve accessibility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19600"/>
          </a:xfrm>
        </p:spPr>
        <p:txBody>
          <a:bodyPr>
            <a:normAutofit fontScale="92500" lnSpcReduction="20000"/>
          </a:bodyPr>
          <a:lstStyle/>
          <a:p>
            <a:pPr>
              <a:tabLst>
                <a:tab pos="1381125" algn="l"/>
              </a:tabLst>
            </a:pPr>
            <a:r>
              <a:rPr lang="en-US" b="1" dirty="0" smtClean="0"/>
              <a:t>14.1	</a:t>
            </a:r>
            <a:r>
              <a:rPr lang="en-US" dirty="0" smtClean="0"/>
              <a:t>Explain the importance of content in Web</a:t>
            </a:r>
            <a:br>
              <a:rPr lang="en-US" dirty="0" smtClean="0"/>
            </a:br>
            <a:r>
              <a:rPr lang="en-US" dirty="0" smtClean="0"/>
              <a:t>	design</a:t>
            </a:r>
          </a:p>
          <a:p>
            <a:pPr>
              <a:tabLst>
                <a:tab pos="1381125" algn="l"/>
              </a:tabLst>
            </a:pPr>
            <a:r>
              <a:rPr lang="en-US" b="1" dirty="0" smtClean="0"/>
              <a:t>14.2	</a:t>
            </a:r>
            <a:r>
              <a:rPr lang="en-US" dirty="0" smtClean="0"/>
              <a:t>Plan a Web site with navigation links</a:t>
            </a:r>
          </a:p>
          <a:p>
            <a:pPr>
              <a:tabLst>
                <a:tab pos="1381125" algn="l"/>
              </a:tabLst>
            </a:pPr>
            <a:r>
              <a:rPr lang="en-US" b="1" dirty="0" smtClean="0"/>
              <a:t>14.3	</a:t>
            </a:r>
            <a:r>
              <a:rPr lang="en-US" dirty="0" smtClean="0"/>
              <a:t>Describe the differences between </a:t>
            </a:r>
            <a:br>
              <a:rPr lang="en-US" dirty="0" smtClean="0"/>
            </a:br>
            <a:r>
              <a:rPr lang="en-US" dirty="0" smtClean="0"/>
              <a:t>	designing for the Web and for print</a:t>
            </a:r>
          </a:p>
          <a:p>
            <a:pPr>
              <a:tabLst>
                <a:tab pos="1381125" algn="l"/>
              </a:tabLst>
            </a:pPr>
            <a:r>
              <a:rPr lang="en-US" b="1" dirty="0" smtClean="0"/>
              <a:t>14.4	</a:t>
            </a:r>
            <a:r>
              <a:rPr lang="en-US" dirty="0" smtClean="0"/>
              <a:t>Plan the look of Web pages</a:t>
            </a:r>
          </a:p>
          <a:p>
            <a:pPr>
              <a:tabLst>
                <a:tab pos="1381125" algn="l"/>
              </a:tabLst>
            </a:pPr>
            <a:r>
              <a:rPr lang="en-US" b="1" dirty="0" smtClean="0"/>
              <a:t>14.5	</a:t>
            </a:r>
            <a:r>
              <a:rPr lang="en-US" dirty="0" smtClean="0"/>
              <a:t>Use templates and style sheets to achieve </a:t>
            </a:r>
            <a:br>
              <a:rPr lang="en-US" dirty="0" smtClean="0"/>
            </a:br>
            <a:r>
              <a:rPr lang="en-US" dirty="0" smtClean="0"/>
              <a:t>	consistent design</a:t>
            </a:r>
          </a:p>
          <a:p>
            <a:pPr>
              <a:tabLst>
                <a:tab pos="1381125" algn="l"/>
              </a:tabLst>
            </a:pPr>
            <a:r>
              <a:rPr lang="en-US" b="1" dirty="0" smtClean="0"/>
              <a:t>14.6	</a:t>
            </a:r>
            <a:r>
              <a:rPr lang="en-US" dirty="0" smtClean="0"/>
              <a:t>Select and incorporate images in Web </a:t>
            </a:r>
            <a:br>
              <a:rPr lang="en-US" dirty="0" smtClean="0"/>
            </a:br>
            <a:r>
              <a:rPr lang="en-US" dirty="0" smtClean="0"/>
              <a:t>	pages</a:t>
            </a:r>
          </a:p>
          <a:p>
            <a:pPr>
              <a:tabLst>
                <a:tab pos="1377950" algn="l"/>
              </a:tabLst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b="1" dirty="0" smtClean="0"/>
              <a:t>Web site </a:t>
            </a:r>
            <a:r>
              <a:rPr lang="en-US" dirty="0" smtClean="0"/>
              <a:t>is one or more Web pages linked together in an organized collection</a:t>
            </a:r>
          </a:p>
          <a:p>
            <a:r>
              <a:rPr lang="en-US" dirty="0" smtClean="0"/>
              <a:t>When designing a Web site keep in mind that the most essential element of any Web site is the content</a:t>
            </a:r>
          </a:p>
          <a:p>
            <a:r>
              <a:rPr lang="en-US" dirty="0" smtClean="0"/>
              <a:t>First Things First</a:t>
            </a:r>
          </a:p>
          <a:p>
            <a:pPr lvl="1"/>
            <a:r>
              <a:rPr lang="en-US" dirty="0" smtClean="0"/>
              <a:t>First, consider the goal of the site</a:t>
            </a:r>
            <a:endParaRPr lang="en-US" sz="2000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Planning Content</a:t>
            </a:r>
            <a:br>
              <a:rPr lang="en-US" dirty="0" smtClean="0"/>
            </a:br>
            <a:r>
              <a:rPr lang="en-US" dirty="0" smtClean="0"/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1"/>
            <a:ext cx="8229600" cy="228599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First Things First</a:t>
            </a:r>
          </a:p>
          <a:p>
            <a:pPr lvl="1"/>
            <a:r>
              <a:rPr lang="en-US" dirty="0" smtClean="0"/>
              <a:t>First, consider the goal of the site; ask:</a:t>
            </a:r>
          </a:p>
          <a:p>
            <a:pPr lvl="2"/>
            <a:r>
              <a:rPr lang="en-US" dirty="0" smtClean="0"/>
              <a:t>Who is the audience for the Web site?</a:t>
            </a:r>
          </a:p>
          <a:p>
            <a:pPr lvl="2"/>
            <a:r>
              <a:rPr lang="en-US" dirty="0" smtClean="0"/>
              <a:t>What product or service does the site make available to this audience?</a:t>
            </a:r>
          </a:p>
          <a:p>
            <a:pPr lvl="1"/>
            <a:r>
              <a:rPr lang="en-US" dirty="0" smtClean="0"/>
              <a:t>Begin designing a site by jotting down initial ideas on content and features</a:t>
            </a:r>
            <a:endParaRPr lang="en-US" sz="2000" dirty="0" smtClean="0"/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6" name="Picture 5" descr="Figure14-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95600" y="3810000"/>
            <a:ext cx="4505325" cy="26947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Planning Content</a:t>
            </a:r>
            <a:br>
              <a:rPr lang="en-US" dirty="0" smtClean="0"/>
            </a:br>
            <a:r>
              <a:rPr lang="en-US" dirty="0" smtClean="0"/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Outlining the Site</a:t>
            </a:r>
          </a:p>
          <a:p>
            <a:pPr lvl="1"/>
            <a:r>
              <a:rPr lang="en-US" b="1" dirty="0" smtClean="0"/>
              <a:t>Storyboarding </a:t>
            </a:r>
            <a:r>
              <a:rPr lang="en-US" dirty="0" smtClean="0"/>
              <a:t>is the process of creating a series of sketches indicating the content and links that connect one Web page to another</a:t>
            </a:r>
          </a:p>
          <a:p>
            <a:pPr lvl="1"/>
            <a:r>
              <a:rPr lang="en-US" dirty="0" smtClean="0"/>
              <a:t>Another way of planning the structure of the site is to use a graphic that shows the hierarchy of pages within the site</a:t>
            </a:r>
          </a:p>
          <a:p>
            <a:pPr lvl="2"/>
            <a:r>
              <a:rPr lang="en-US" dirty="0" smtClean="0"/>
              <a:t>The </a:t>
            </a:r>
            <a:r>
              <a:rPr lang="en-US" b="1" dirty="0" smtClean="0"/>
              <a:t>home page </a:t>
            </a:r>
            <a:r>
              <a:rPr lang="en-US" dirty="0" smtClean="0"/>
              <a:t>is the main page of a Web site, which is generally the first page visitors will see</a:t>
            </a:r>
          </a:p>
          <a:p>
            <a:pPr lvl="2"/>
            <a:r>
              <a:rPr lang="en-US" dirty="0" smtClean="0"/>
              <a:t>A </a:t>
            </a:r>
            <a:r>
              <a:rPr lang="en-US" b="1" dirty="0" smtClean="0"/>
              <a:t>navigation link</a:t>
            </a:r>
            <a:r>
              <a:rPr lang="en-US" dirty="0" smtClean="0"/>
              <a:t> is a means of guiding a visitor to a Web site from one page in the site to other pages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Planning Content</a:t>
            </a:r>
            <a:br>
              <a:rPr lang="en-US" dirty="0" smtClean="0"/>
            </a:br>
            <a:r>
              <a:rPr lang="en-US" dirty="0" smtClean="0"/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Supplementing the Navigation Links</a:t>
            </a:r>
          </a:p>
          <a:p>
            <a:pPr lvl="1"/>
            <a:r>
              <a:rPr lang="en-US" dirty="0" smtClean="0"/>
              <a:t>Web sites typically include a search function and a site map</a:t>
            </a:r>
          </a:p>
          <a:p>
            <a:pPr lvl="2"/>
            <a:r>
              <a:rPr lang="en-US" dirty="0" smtClean="0"/>
              <a:t>A search function lets visitors try to find specific information on a Web site</a:t>
            </a:r>
          </a:p>
          <a:p>
            <a:pPr lvl="2"/>
            <a:r>
              <a:rPr lang="en-US" dirty="0" smtClean="0"/>
              <a:t>A </a:t>
            </a:r>
            <a:r>
              <a:rPr lang="en-US" b="1" dirty="0" smtClean="0"/>
              <a:t>site map </a:t>
            </a:r>
            <a:r>
              <a:rPr lang="en-US" dirty="0" smtClean="0"/>
              <a:t>is a single Web page that lists and organizes all the Web pages in a site</a:t>
            </a:r>
          </a:p>
          <a:p>
            <a:pPr lvl="1"/>
            <a:r>
              <a:rPr lang="en-US" dirty="0" smtClean="0"/>
              <a:t>A </a:t>
            </a:r>
            <a:r>
              <a:rPr lang="en-US" b="1" dirty="0" smtClean="0"/>
              <a:t>hyperlink </a:t>
            </a:r>
            <a:r>
              <a:rPr lang="en-US" dirty="0" smtClean="0"/>
              <a:t>is a text or an object that links to another Web page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Works  for You?</a:t>
            </a:r>
            <a:endParaRPr lang="en-US" dirty="0"/>
          </a:p>
        </p:txBody>
      </p:sp>
      <p:pic>
        <p:nvPicPr>
          <p:cNvPr id="8" name="Content Placeholder 7" descr="ThinkAboutIt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2309893"/>
            <a:ext cx="2286000" cy="14239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3276600" y="1905000"/>
            <a:ext cx="5410200" cy="4419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One of the best ways to find effective ways of organizing Web content is to browse the Web</a:t>
            </a:r>
          </a:p>
          <a:p>
            <a:r>
              <a:rPr lang="en-US" dirty="0" smtClean="0"/>
              <a:t>As you go about your everyday Web use, think about what you like and don’t like about each Web site you visit</a:t>
            </a:r>
          </a:p>
          <a:p>
            <a:r>
              <a:rPr lang="en-US" dirty="0" smtClean="0"/>
              <a:t>Think about how you can apply those principles and practices to your own sites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380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95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Web content should always be focused and concise</a:t>
            </a:r>
          </a:p>
          <a:p>
            <a:r>
              <a:rPr lang="en-US" dirty="0" smtClean="0"/>
              <a:t>Drafting the Text</a:t>
            </a:r>
          </a:p>
          <a:p>
            <a:pPr lvl="1"/>
            <a:r>
              <a:rPr lang="en-US" dirty="0" smtClean="0"/>
              <a:t>Remember your audience</a:t>
            </a:r>
          </a:p>
          <a:p>
            <a:pPr lvl="1"/>
            <a:r>
              <a:rPr lang="en-US" dirty="0" smtClean="0"/>
              <a:t>Provide information as briefly and effectively as possible</a:t>
            </a:r>
          </a:p>
          <a:p>
            <a:pPr lvl="1"/>
            <a:r>
              <a:rPr lang="en-US" dirty="0" smtClean="0"/>
              <a:t>Keep text concise on the opening pages; place pages with more text deeper in the page structure</a:t>
            </a:r>
          </a:p>
          <a:p>
            <a:pPr lvl="1"/>
            <a:r>
              <a:rPr lang="en-US" dirty="0" smtClean="0"/>
              <a:t>Make sure that each page focuses on one major topic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gitalMedia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DigitalMedia_Template</Template>
  <TotalTime>18671</TotalTime>
  <Words>1893</Words>
  <Application>Microsoft Office PowerPoint</Application>
  <PresentationFormat>On-screen Show (4:3)</PresentationFormat>
  <Paragraphs>241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DigitalMedia_Template</vt:lpstr>
      <vt:lpstr>Chapter 14 </vt:lpstr>
      <vt:lpstr>Lessons</vt:lpstr>
      <vt:lpstr>Learning Outcomes</vt:lpstr>
      <vt:lpstr>Planning Content</vt:lpstr>
      <vt:lpstr>Planning Content (continued)</vt:lpstr>
      <vt:lpstr>Planning Content (continued)</vt:lpstr>
      <vt:lpstr>Planning Content (continued)</vt:lpstr>
      <vt:lpstr>What Works  for You?</vt:lpstr>
      <vt:lpstr>Creating Content</vt:lpstr>
      <vt:lpstr>Creating Content (continued)</vt:lpstr>
      <vt:lpstr>Getting Approval</vt:lpstr>
      <vt:lpstr>Organizing and Naming Web Site Files</vt:lpstr>
      <vt:lpstr>Web Design Versus Print Design</vt:lpstr>
      <vt:lpstr>Organizing Web Pages</vt:lpstr>
      <vt:lpstr>Organizing Web Pages (continued)</vt:lpstr>
      <vt:lpstr>Organizing Web Pages (continued)</vt:lpstr>
      <vt:lpstr>Organizing Web Pages (continued)</vt:lpstr>
      <vt:lpstr>Using Templates</vt:lpstr>
      <vt:lpstr>Using Design Elements</vt:lpstr>
      <vt:lpstr>Using Design Elements (continued)</vt:lpstr>
      <vt:lpstr>Using Design Elements (continued)</vt:lpstr>
      <vt:lpstr>Using Design Elements (continued)</vt:lpstr>
      <vt:lpstr>Saving Images for Web Pages</vt:lpstr>
      <vt:lpstr>Saving Images for Web Pages (continued)</vt:lpstr>
      <vt:lpstr>Placing Images on Web Pages</vt:lpstr>
      <vt:lpstr>Placing Images on Web Pages (continued) </vt:lpstr>
      <vt:lpstr>Key Concepts</vt:lpstr>
      <vt:lpstr>Key Concepts (continued)</vt:lpstr>
      <vt:lpstr>Key Concepts (continued)</vt:lpstr>
    </vt:vector>
  </TitlesOfParts>
  <Company>Custom Editorial Productions,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</dc:title>
  <dc:creator>Rose Marie Kuebbing</dc:creator>
  <cp:lastModifiedBy>kevinbechet1</cp:lastModifiedBy>
  <cp:revision>348</cp:revision>
  <dcterms:created xsi:type="dcterms:W3CDTF">2012-02-03T17:33:31Z</dcterms:created>
  <dcterms:modified xsi:type="dcterms:W3CDTF">2013-05-31T09:16:28Z</dcterms:modified>
</cp:coreProperties>
</file>