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7" r:id="rId2"/>
    <p:sldId id="258" r:id="rId3"/>
    <p:sldId id="259" r:id="rId4"/>
    <p:sldId id="293" r:id="rId5"/>
    <p:sldId id="294" r:id="rId6"/>
    <p:sldId id="295" r:id="rId7"/>
    <p:sldId id="296" r:id="rId8"/>
    <p:sldId id="297" r:id="rId9"/>
    <p:sldId id="298" r:id="rId10"/>
    <p:sldId id="299" r:id="rId11"/>
    <p:sldId id="300" r:id="rId12"/>
    <p:sldId id="301" r:id="rId13"/>
    <p:sldId id="302" r:id="rId14"/>
    <p:sldId id="303" r:id="rId15"/>
    <p:sldId id="309" r:id="rId16"/>
    <p:sldId id="304" r:id="rId17"/>
    <p:sldId id="310" r:id="rId18"/>
    <p:sldId id="311" r:id="rId19"/>
    <p:sldId id="312" r:id="rId20"/>
    <p:sldId id="305" r:id="rId21"/>
    <p:sldId id="306" r:id="rId22"/>
    <p:sldId id="307" r:id="rId23"/>
    <p:sldId id="308" r:id="rId24"/>
    <p:sldId id="274" r:id="rId25"/>
    <p:sldId id="285"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1349"/>
    <a:srgbClr val="AD1D35"/>
    <a:srgbClr val="CA185C"/>
    <a:srgbClr val="C2203B"/>
    <a:srgbClr val="D32340"/>
    <a:srgbClr val="DC2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6" autoAdjust="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DB486-8EB6-43AD-B110-ED1C4EF480D4}" type="datetimeFigureOut">
              <a:rPr lang="en-US" smtClean="0"/>
              <a:pPr/>
              <a:t>5/31/2013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396E-051B-4668-8B5E-C8F622695A1A}" type="slidenum">
              <a:rPr lang="en-US" smtClean="0"/>
              <a:pPr/>
              <a:t>‹#›</a:t>
            </a:fld>
            <a:endParaRPr lang="en-US"/>
          </a:p>
        </p:txBody>
      </p:sp>
    </p:spTree>
    <p:extLst>
      <p:ext uri="{BB962C8B-B14F-4D97-AF65-F5344CB8AC3E}">
        <p14:creationId xmlns:p14="http://schemas.microsoft.com/office/powerpoint/2010/main" val="115209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ookRoses.jpg"/>
          <p:cNvPicPr>
            <a:picLocks noChangeAspect="1"/>
          </p:cNvPicPr>
          <p:nvPr userDrawn="1"/>
        </p:nvPicPr>
        <p:blipFill>
          <a:blip r:embed="rId2" cstate="print"/>
          <a:stretch>
            <a:fillRect/>
          </a:stretch>
        </p:blipFill>
        <p:spPr>
          <a:xfrm>
            <a:off x="0" y="0"/>
            <a:ext cx="7735455" cy="5105400"/>
          </a:xfrm>
          <a:prstGeom prst="rect">
            <a:avLst/>
          </a:prstGeom>
        </p:spPr>
      </p:pic>
      <p:pic>
        <p:nvPicPr>
          <p:cNvPr id="8" name="Picture 7" descr="BookTitleRotated.jpg"/>
          <p:cNvPicPr>
            <a:picLocks noChangeAspect="1"/>
          </p:cNvPicPr>
          <p:nvPr userDrawn="1"/>
        </p:nvPicPr>
        <p:blipFill>
          <a:blip r:embed="rId3" cstate="print"/>
          <a:stretch>
            <a:fillRect/>
          </a:stretch>
        </p:blipFill>
        <p:spPr>
          <a:xfrm>
            <a:off x="8052955" y="0"/>
            <a:ext cx="1091045" cy="6858000"/>
          </a:xfrm>
          <a:prstGeom prst="rect">
            <a:avLst/>
          </a:prstGeom>
        </p:spPr>
      </p:pic>
      <p:sp>
        <p:nvSpPr>
          <p:cNvPr id="9" name="Rectangle 8"/>
          <p:cNvSpPr/>
          <p:nvPr userDrawn="1"/>
        </p:nvSpPr>
        <p:spPr>
          <a:xfrm>
            <a:off x="7696200" y="0"/>
            <a:ext cx="381000" cy="6858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userDrawn="1">
            <p:ph type="ctrTitle" idx="4294967295" hasCustomPrompt="1"/>
          </p:nvPr>
        </p:nvSpPr>
        <p:spPr>
          <a:xfrm>
            <a:off x="0" y="5105401"/>
            <a:ext cx="7696200" cy="838200"/>
          </a:xfrm>
          <a:solidFill>
            <a:schemeClr val="accent1"/>
          </a:solidFill>
        </p:spPr>
        <p:txBody>
          <a:bodyPr>
            <a:normAutofit/>
          </a:bodyPr>
          <a:lstStyle>
            <a:lvl1pPr>
              <a:defRPr/>
            </a:lvl1pPr>
          </a:lstStyle>
          <a:p>
            <a:pPr algn="l"/>
            <a:r>
              <a:rPr lang="en-US" sz="4000" dirty="0" smtClean="0"/>
              <a:t>Chapter #</a:t>
            </a:r>
            <a:endParaRPr lang="en-US" sz="4000" dirty="0"/>
          </a:p>
        </p:txBody>
      </p:sp>
      <p:sp>
        <p:nvSpPr>
          <p:cNvPr id="11" name="Subtitle 2"/>
          <p:cNvSpPr>
            <a:spLocks noGrp="1"/>
          </p:cNvSpPr>
          <p:nvPr userDrawn="1">
            <p:ph type="subTitle" idx="4294967295" hasCustomPrompt="1"/>
          </p:nvPr>
        </p:nvSpPr>
        <p:spPr>
          <a:xfrm>
            <a:off x="0" y="5943600"/>
            <a:ext cx="7696200" cy="914400"/>
          </a:xfrm>
          <a:solidFill>
            <a:schemeClr val="accent1"/>
          </a:solidFill>
        </p:spPr>
        <p:txBody>
          <a:bodyPr>
            <a:normAutofit/>
          </a:bodyPr>
          <a:lstStyle>
            <a:lvl1pPr>
              <a:defRPr/>
            </a:lvl1pPr>
          </a:lstStyle>
          <a:p>
            <a:pPr algn="ctr">
              <a:buNone/>
            </a:pPr>
            <a:r>
              <a:rPr lang="en-US" sz="4000" dirty="0" smtClean="0">
                <a:solidFill>
                  <a:srgbClr val="FFC000"/>
                </a:solidFill>
              </a:rPr>
              <a:t>Title</a:t>
            </a:r>
            <a:endParaRPr lang="en-US" sz="4000" dirty="0">
              <a:solidFill>
                <a:srgbClr val="FFC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7DE4F8-CA11-4C12-AC1B-BAE27DC5CB52}" type="datetime1">
              <a:rPr lang="en-US" smtClean="0"/>
              <a:pPr/>
              <a:t>5/31/2013</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83344C-033F-4B79-BEAD-E97245CB954D}" type="datetime1">
              <a:rPr lang="en-US" smtClean="0"/>
              <a:pPr/>
              <a:t>5/31/2013</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Content Placeholder 3" descr="BookRosesNarrow.jpg"/>
          <p:cNvPicPr>
            <a:picLocks noChangeAspect="1"/>
          </p:cNvPicPr>
          <p:nvPr userDrawn="1"/>
        </p:nvPicPr>
        <p:blipFill>
          <a:blip r:embed="rId2" cstate="print">
            <a:lum bright="70000" contrast="-70000"/>
          </a:blip>
          <a:stretch>
            <a:fillRect/>
          </a:stretch>
        </p:blipFill>
        <p:spPr>
          <a:xfrm rot="16200000">
            <a:off x="3638282" y="-3638281"/>
            <a:ext cx="1867437" cy="9144001"/>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457200" y="6356350"/>
            <a:ext cx="2895600" cy="365125"/>
          </a:xfrm>
        </p:spPr>
        <p:txBody>
          <a:bodyPr/>
          <a:lstStyle>
            <a:lvl1pPr>
              <a:defRPr>
                <a:solidFill>
                  <a:srgbClr val="A11349"/>
                </a:solidFill>
              </a:defRPr>
            </a:lvl1pPr>
          </a:lstStyle>
          <a:p>
            <a:pPr algn="l"/>
            <a:r>
              <a:rPr lang="en-US" dirty="0" smtClean="0"/>
              <a:t>Digital Media, 3e</a:t>
            </a:r>
            <a:endParaRPr lang="en-US" dirty="0"/>
          </a:p>
        </p:txBody>
      </p:sp>
      <p:sp>
        <p:nvSpPr>
          <p:cNvPr id="6" name="Slide Number Placeholder 5"/>
          <p:cNvSpPr>
            <a:spLocks noGrp="1"/>
          </p:cNvSpPr>
          <p:nvPr>
            <p:ph type="sldNum" sz="quarter" idx="12"/>
          </p:nvPr>
        </p:nvSpPr>
        <p:spPr/>
        <p:txBody>
          <a:bodyPr/>
          <a:lstStyle>
            <a:lvl1pPr>
              <a:defRPr>
                <a:solidFill>
                  <a:srgbClr val="A11349"/>
                </a:solidFill>
              </a:defRPr>
            </a:lvl1pPr>
          </a:lstStyle>
          <a:p>
            <a:fld id="{16D19248-580C-49C8-8C19-F6EA2DA1F25A}" type="slidenum">
              <a:rPr lang="en-US" smtClean="0"/>
              <a:pPr/>
              <a:t>‹#›</a:t>
            </a:fld>
            <a:endParaRPr lang="en-US" dirty="0"/>
          </a:p>
        </p:txBody>
      </p:sp>
      <p:sp>
        <p:nvSpPr>
          <p:cNvPr id="8" name="Rectangle 7"/>
          <p:cNvSpPr/>
          <p:nvPr userDrawn="1"/>
        </p:nvSpPr>
        <p:spPr>
          <a:xfrm rot="16200000">
            <a:off x="4457700" y="-2781300"/>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147EC7E-7FD3-4345-ADAA-1DDF042BADCF}" type="datetime1">
              <a:rPr lang="en-US" smtClean="0"/>
              <a:pPr/>
              <a:t>5/31/2013</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457200" y="6340475"/>
            <a:ext cx="2895600" cy="365125"/>
          </a:xfrm>
        </p:spPr>
        <p:txBody>
          <a:bodyPr/>
          <a:lstStyle/>
          <a:p>
            <a:r>
              <a:rPr lang="en-US" dirty="0" smtClean="0"/>
              <a:t>Digital Media, 3e</a:t>
            </a:r>
            <a:endParaRPr lang="en-US" dirty="0"/>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3047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9"/>
            <a:ext cx="4040188"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905000"/>
            <a:ext cx="4041775" cy="381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9"/>
            <a:ext cx="4041775"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Digital Media, 3e</a:t>
            </a:r>
            <a:endParaRPr lang="en-US"/>
          </a:p>
        </p:txBody>
      </p:sp>
      <p:sp>
        <p:nvSpPr>
          <p:cNvPr id="9" name="Slide Number Placeholder 8"/>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FEBC36B-AF8F-4308-A4D5-3B390E2B1DD3}" type="datetime1">
              <a:rPr lang="en-US" smtClean="0"/>
              <a:pPr/>
              <a:t>5/31/2013</a:t>
            </a:fld>
            <a:endParaRPr lang="en-US"/>
          </a:p>
        </p:txBody>
      </p:sp>
      <p:sp>
        <p:nvSpPr>
          <p:cNvPr id="4" name="Footer Placeholder 3"/>
          <p:cNvSpPr>
            <a:spLocks noGrp="1"/>
          </p:cNvSpPr>
          <p:nvPr>
            <p:ph type="ftr" sz="quarter" idx="11"/>
          </p:nvPr>
        </p:nvSpPr>
        <p:spPr/>
        <p:txBody>
          <a:bodyPr/>
          <a:lstStyle/>
          <a:p>
            <a:r>
              <a:rPr lang="en-US" smtClean="0"/>
              <a:t>Digital Media, 3e</a:t>
            </a:r>
            <a:endParaRPr lang="en-US"/>
          </a:p>
        </p:txBody>
      </p:sp>
      <p:sp>
        <p:nvSpPr>
          <p:cNvPr id="5" name="Slide Number Placeholder 4"/>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B63546F-2898-4F91-A5B9-0AF34C704D74}" type="datetime1">
              <a:rPr lang="en-US" smtClean="0"/>
              <a:pPr/>
              <a:t>5/31/2013</a:t>
            </a:fld>
            <a:endParaRPr lang="en-US"/>
          </a:p>
        </p:txBody>
      </p:sp>
      <p:sp>
        <p:nvSpPr>
          <p:cNvPr id="3" name="Footer Placeholder 2"/>
          <p:cNvSpPr>
            <a:spLocks noGrp="1"/>
          </p:cNvSpPr>
          <p:nvPr>
            <p:ph type="ftr" sz="quarter" idx="11"/>
          </p:nvPr>
        </p:nvSpPr>
        <p:spPr/>
        <p:txBody>
          <a:bodyPr/>
          <a:lstStyle/>
          <a:p>
            <a:r>
              <a:rPr lang="en-US" smtClean="0"/>
              <a:t>Digital Media, 3e</a:t>
            </a:r>
            <a:endParaRPr lang="en-US"/>
          </a:p>
        </p:txBody>
      </p:sp>
      <p:sp>
        <p:nvSpPr>
          <p:cNvPr id="4" name="Slide Number Placeholder 3"/>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015AF5D-BE6E-4F6E-9E9F-F353F71F035D}" type="datetime1">
              <a:rPr lang="en-US" smtClean="0"/>
              <a:pPr/>
              <a:t>5/31/2013</a:t>
            </a:fld>
            <a:endParaRPr lang="en-US"/>
          </a:p>
        </p:txBody>
      </p:sp>
      <p:sp>
        <p:nvSpPr>
          <p:cNvPr id="6" name="Footer Placeholder 5"/>
          <p:cNvSpPr>
            <a:spLocks noGrp="1"/>
          </p:cNvSpPr>
          <p:nvPr>
            <p:ph type="ftr" sz="quarter" idx="11"/>
          </p:nvPr>
        </p:nvSpPr>
        <p:spPr/>
        <p:txBody>
          <a:bodyPr/>
          <a:lstStyle/>
          <a:p>
            <a:r>
              <a:rPr lang="en-US" smtClean="0"/>
              <a:t>Digital Media, 3e</a:t>
            </a:r>
            <a:endParaRPr lang="en-US"/>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A1C1F05-C43A-4B1D-9144-B1A22BD5BE47}" type="datetime1">
              <a:rPr lang="en-US" smtClean="0"/>
              <a:pPr/>
              <a:t>5/31/2013</a:t>
            </a:fld>
            <a:endParaRPr lang="en-US"/>
          </a:p>
        </p:txBody>
      </p:sp>
      <p:sp>
        <p:nvSpPr>
          <p:cNvPr id="6" name="Footer Placeholder 5"/>
          <p:cNvSpPr>
            <a:spLocks noGrp="1"/>
          </p:cNvSpPr>
          <p:nvPr>
            <p:ph type="ftr" sz="quarter" idx="11"/>
          </p:nvPr>
        </p:nvSpPr>
        <p:spPr/>
        <p:txBody>
          <a:bodyPr/>
          <a:lstStyle/>
          <a:p>
            <a:r>
              <a:rPr lang="en-US" smtClean="0"/>
              <a:t>Digital Media, 3e</a:t>
            </a:r>
            <a:endParaRPr lang="en-US"/>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3" descr="BookRosesNarrow.jpg"/>
          <p:cNvPicPr>
            <a:picLocks noChangeAspect="1"/>
          </p:cNvPicPr>
          <p:nvPr/>
        </p:nvPicPr>
        <p:blipFill>
          <a:blip r:embed="rId13" cstate="print">
            <a:lum bright="70000" contrast="-70000"/>
          </a:blip>
          <a:stretch>
            <a:fillRect/>
          </a:stretch>
        </p:blipFill>
        <p:spPr>
          <a:xfrm rot="16200000">
            <a:off x="3638282" y="-3638281"/>
            <a:ext cx="1867437" cy="9144001"/>
          </a:xfrm>
          <a:prstGeom prst="rect">
            <a:avLst/>
          </a:prstGeom>
          <a:noFill/>
          <a:ln>
            <a:noFill/>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rgbClr val="A11349"/>
                </a:solidFill>
              </a:defRPr>
            </a:lvl1pPr>
          </a:lstStyle>
          <a:p>
            <a:r>
              <a:rPr lang="en-US" dirty="0" smtClean="0"/>
              <a:t>Digital Media, 3e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A11349"/>
                </a:solidFill>
              </a:defRPr>
            </a:lvl1pPr>
          </a:lstStyle>
          <a:p>
            <a:fld id="{16D19248-580C-49C8-8C19-F6EA2DA1F25A}" type="slidenum">
              <a:rPr lang="en-US" smtClean="0"/>
              <a:pPr/>
              <a:t>‹#›</a:t>
            </a:fld>
            <a:endParaRPr lang="en-US" dirty="0"/>
          </a:p>
        </p:txBody>
      </p:sp>
      <p:sp>
        <p:nvSpPr>
          <p:cNvPr id="8" name="Rectangle 7"/>
          <p:cNvSpPr/>
          <p:nvPr/>
        </p:nvSpPr>
        <p:spPr>
          <a:xfrm rot="16200000">
            <a:off x="4457700" y="-2781301"/>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4953000"/>
            <a:ext cx="7696200" cy="838200"/>
          </a:xfrm>
          <a:solidFill>
            <a:schemeClr val="accent1"/>
          </a:solidFill>
        </p:spPr>
        <p:txBody>
          <a:bodyPr>
            <a:normAutofit/>
          </a:bodyPr>
          <a:lstStyle/>
          <a:p>
            <a:pPr algn="l"/>
            <a:r>
              <a:rPr lang="en-US" sz="4000" dirty="0" smtClean="0"/>
              <a:t>Chapter 10 </a:t>
            </a:r>
            <a:endParaRPr lang="en-US" sz="4000" dirty="0"/>
          </a:p>
        </p:txBody>
      </p:sp>
      <p:sp>
        <p:nvSpPr>
          <p:cNvPr id="3" name="Subtitle 2"/>
          <p:cNvSpPr>
            <a:spLocks noGrp="1"/>
          </p:cNvSpPr>
          <p:nvPr>
            <p:ph type="subTitle" idx="4294967295"/>
          </p:nvPr>
        </p:nvSpPr>
        <p:spPr>
          <a:xfrm>
            <a:off x="0" y="5638800"/>
            <a:ext cx="7696200" cy="914400"/>
          </a:xfrm>
          <a:solidFill>
            <a:schemeClr val="accent1"/>
          </a:solidFill>
        </p:spPr>
        <p:txBody>
          <a:bodyPr>
            <a:normAutofit/>
          </a:bodyPr>
          <a:lstStyle/>
          <a:p>
            <a:pPr algn="ctr">
              <a:buNone/>
            </a:pPr>
            <a:r>
              <a:rPr lang="en-US" sz="4000" dirty="0" smtClean="0">
                <a:solidFill>
                  <a:srgbClr val="FFC000"/>
                </a:solidFill>
              </a:rPr>
              <a:t>Print Design</a:t>
            </a:r>
            <a:endParaRPr lang="en-US" sz="4000" dirty="0">
              <a:solidFill>
                <a:srgbClr val="FFC000"/>
              </a:solidFill>
            </a:endParaRPr>
          </a:p>
        </p:txBody>
      </p:sp>
      <p:pic>
        <p:nvPicPr>
          <p:cNvPr id="4" name="Picture 3" descr="BookRoses.jpg"/>
          <p:cNvPicPr>
            <a:picLocks noChangeAspect="1"/>
          </p:cNvPicPr>
          <p:nvPr/>
        </p:nvPicPr>
        <p:blipFill>
          <a:blip r:embed="rId2" cstate="print"/>
          <a:stretch>
            <a:fillRect/>
          </a:stretch>
        </p:blipFill>
        <p:spPr>
          <a:xfrm>
            <a:off x="0" y="0"/>
            <a:ext cx="7735455" cy="5105400"/>
          </a:xfrm>
          <a:prstGeom prst="rect">
            <a:avLst/>
          </a:prstGeom>
        </p:spPr>
      </p:pic>
      <p:sp>
        <p:nvSpPr>
          <p:cNvPr id="7" name="Rectangle 6"/>
          <p:cNvSpPr/>
          <p:nvPr/>
        </p:nvSpPr>
        <p:spPr>
          <a:xfrm>
            <a:off x="7696200" y="0"/>
            <a:ext cx="381000" cy="6858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ookTitleRotated.jpg"/>
          <p:cNvPicPr>
            <a:picLocks noChangeAspect="1"/>
          </p:cNvPicPr>
          <p:nvPr/>
        </p:nvPicPr>
        <p:blipFill>
          <a:blip r:embed="rId3" cstate="print"/>
          <a:stretch>
            <a:fillRect/>
          </a:stretch>
        </p:blipFill>
        <p:spPr>
          <a:xfrm>
            <a:off x="8052955" y="0"/>
            <a:ext cx="1091045" cy="6858000"/>
          </a:xfrm>
          <a:prstGeom prst="rect">
            <a:avLst/>
          </a:prstGeom>
        </p:spPr>
      </p:pic>
      <p:sp>
        <p:nvSpPr>
          <p:cNvPr id="8" name="TextBox 7"/>
          <p:cNvSpPr txBox="1"/>
          <p:nvPr/>
        </p:nvSpPr>
        <p:spPr>
          <a:xfrm>
            <a:off x="0" y="6400800"/>
            <a:ext cx="7696200" cy="461665"/>
          </a:xfrm>
          <a:prstGeom prst="rect">
            <a:avLst/>
          </a:prstGeom>
          <a:solidFill>
            <a:schemeClr val="accent1"/>
          </a:solidFill>
        </p:spPr>
        <p:txBody>
          <a:bodyPr wrap="square" rtlCol="0">
            <a:spAutoFit/>
          </a:bodyPr>
          <a:lstStyle/>
          <a:p>
            <a:r>
              <a:rPr lang="en-US" sz="1200" dirty="0"/>
              <a:t>© 2013 </a:t>
            </a:r>
            <a:r>
              <a:rPr lang="en-US" sz="1200" dirty="0" err="1"/>
              <a:t>Cengage</a:t>
            </a:r>
            <a:r>
              <a:rPr lang="en-US" sz="1200" dirty="0"/>
              <a:t> Learning. All Rights Reserved. May not be scanned, copied or duplicated, or posted to a publicly accessible website, in whole or in part.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Emphasis</a:t>
            </a:r>
            <a:endParaRPr lang="en-US" dirty="0"/>
          </a:p>
        </p:txBody>
      </p:sp>
      <p:sp>
        <p:nvSpPr>
          <p:cNvPr id="7" name="Content Placeholder 6"/>
          <p:cNvSpPr>
            <a:spLocks noGrp="1"/>
          </p:cNvSpPr>
          <p:nvPr>
            <p:ph idx="1"/>
          </p:nvPr>
        </p:nvSpPr>
        <p:spPr>
          <a:xfrm>
            <a:off x="457200" y="1905000"/>
            <a:ext cx="8229600" cy="4495800"/>
          </a:xfrm>
        </p:spPr>
        <p:txBody>
          <a:bodyPr>
            <a:normAutofit fontScale="92500" lnSpcReduction="20000"/>
          </a:bodyPr>
          <a:lstStyle/>
          <a:p>
            <a:r>
              <a:rPr lang="en-US" b="1" dirty="0" smtClean="0"/>
              <a:t>Emphasis </a:t>
            </a:r>
            <a:r>
              <a:rPr lang="en-US" dirty="0" smtClean="0"/>
              <a:t>refers to a design principle in which certain elements in a design stand out more than others</a:t>
            </a:r>
          </a:p>
          <a:p>
            <a:r>
              <a:rPr lang="en-US" dirty="0" smtClean="0"/>
              <a:t>There are three basic ways to establish emphasis in a design: placement, isolation, and contrast.</a:t>
            </a:r>
          </a:p>
          <a:p>
            <a:r>
              <a:rPr lang="en-US" dirty="0" smtClean="0"/>
              <a:t>Designers achieve emphasis is by contrasting the properties of certain design elements:</a:t>
            </a:r>
          </a:p>
          <a:p>
            <a:pPr lvl="1"/>
            <a:r>
              <a:rPr lang="en-US" dirty="0" smtClean="0"/>
              <a:t>Size</a:t>
            </a:r>
          </a:p>
          <a:p>
            <a:pPr lvl="1"/>
            <a:r>
              <a:rPr lang="en-US" dirty="0" smtClean="0"/>
              <a:t>Shape</a:t>
            </a:r>
          </a:p>
          <a:p>
            <a:pPr lvl="1"/>
            <a:r>
              <a:rPr lang="en-US" dirty="0" smtClean="0"/>
              <a:t>Color</a:t>
            </a:r>
          </a:p>
          <a:p>
            <a:pPr lvl="1"/>
            <a:r>
              <a:rPr lang="en-US" dirty="0" smtClean="0"/>
              <a:t>Orientation</a:t>
            </a:r>
          </a:p>
          <a:p>
            <a:endParaRPr lang="en-US" dirty="0" smtClean="0"/>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Unity</a:t>
            </a:r>
            <a:endParaRPr lang="en-US" dirty="0"/>
          </a:p>
        </p:txBody>
      </p:sp>
      <p:sp>
        <p:nvSpPr>
          <p:cNvPr id="3" name="Content Placeholder 2"/>
          <p:cNvSpPr>
            <a:spLocks noGrp="1"/>
          </p:cNvSpPr>
          <p:nvPr>
            <p:ph idx="1"/>
          </p:nvPr>
        </p:nvSpPr>
        <p:spPr/>
        <p:txBody>
          <a:bodyPr>
            <a:normAutofit fontScale="92500"/>
          </a:bodyPr>
          <a:lstStyle/>
          <a:p>
            <a:r>
              <a:rPr lang="en-US" b="1" dirty="0" smtClean="0"/>
              <a:t>Unity </a:t>
            </a:r>
            <a:r>
              <a:rPr lang="en-US" dirty="0" smtClean="0"/>
              <a:t>is a design principle that pulls together all of the individual elements, making the design look like a single unit</a:t>
            </a:r>
          </a:p>
          <a:p>
            <a:r>
              <a:rPr lang="en-US" dirty="0" smtClean="0"/>
              <a:t>Four general areas contribute to unity in a design:</a:t>
            </a:r>
          </a:p>
          <a:p>
            <a:pPr lvl="1"/>
            <a:r>
              <a:rPr lang="en-US" dirty="0" smtClean="0"/>
              <a:t>Proximity</a:t>
            </a:r>
          </a:p>
          <a:p>
            <a:pPr lvl="1"/>
            <a:r>
              <a:rPr lang="en-US" dirty="0" smtClean="0"/>
              <a:t>Alignment</a:t>
            </a:r>
          </a:p>
          <a:p>
            <a:pPr lvl="1"/>
            <a:r>
              <a:rPr lang="en-US" dirty="0" smtClean="0"/>
              <a:t>Repetition or Consistency</a:t>
            </a:r>
          </a:p>
          <a:p>
            <a:pPr lvl="1"/>
            <a:r>
              <a:rPr lang="en-US" dirty="0" smtClean="0"/>
              <a:t>Contrast</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11</a:t>
            </a:fld>
            <a:endParaRPr lang="en-US" dirty="0"/>
          </a:p>
        </p:txBody>
      </p:sp>
      <p:pic>
        <p:nvPicPr>
          <p:cNvPr id="6" name="Picture 5" descr="Figure10-06.jpg"/>
          <p:cNvPicPr>
            <a:picLocks noChangeAspect="1"/>
          </p:cNvPicPr>
          <p:nvPr/>
        </p:nvPicPr>
        <p:blipFill>
          <a:blip r:embed="rId2" cstate="print"/>
          <a:stretch>
            <a:fillRect/>
          </a:stretch>
        </p:blipFill>
        <p:spPr>
          <a:xfrm>
            <a:off x="6038850" y="3886200"/>
            <a:ext cx="2266950" cy="2675618"/>
          </a:xfrm>
          <a:prstGeom prst="rect">
            <a:avLst/>
          </a:prstGeom>
          <a:ln w="28575">
            <a:solidFill>
              <a:schemeClr val="accent3"/>
            </a:solidFill>
          </a:ln>
          <a:effectLst>
            <a:outerShdw blurRad="292100" dist="139700" dir="2700000" algn="tl" rotWithShape="0">
              <a:srgbClr val="333333">
                <a:alpha val="65000"/>
              </a:srgbClr>
            </a:outerShdw>
          </a:effectLst>
        </p:spPr>
      </p:pic>
      <p:sp>
        <p:nvSpPr>
          <p:cNvPr id="7" name="TextBox 6"/>
          <p:cNvSpPr txBox="1"/>
          <p:nvPr/>
        </p:nvSpPr>
        <p:spPr>
          <a:xfrm>
            <a:off x="2667000" y="5531644"/>
            <a:ext cx="3200400" cy="1021556"/>
          </a:xfrm>
          <a:prstGeom prst="roundRect">
            <a:avLst/>
          </a:prstGeom>
          <a:solidFill>
            <a:schemeClr val="accent3">
              <a:lumMod val="20000"/>
              <a:lumOff val="80000"/>
            </a:schemeClr>
          </a:solidFill>
          <a:ln w="28575">
            <a:solidFill>
              <a:schemeClr val="accent3"/>
            </a:solidFill>
          </a:ln>
          <a:effectLst>
            <a:outerShdw blurRad="50800" dist="38100" dir="2700000" algn="tl" rotWithShape="0">
              <a:prstClr val="black">
                <a:alpha val="40000"/>
              </a:prstClr>
            </a:outerShdw>
          </a:effectLst>
        </p:spPr>
        <p:txBody>
          <a:bodyPr wrap="square" rtlCol="0">
            <a:spAutoFit/>
          </a:bodyPr>
          <a:lstStyle/>
          <a:p>
            <a:r>
              <a:rPr lang="en-US" dirty="0" smtClean="0"/>
              <a:t>Notice that the pen is just slightly out of alignment. Does your eye want to straighten it?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Space</a:t>
            </a:r>
            <a:endParaRPr lang="en-US" dirty="0"/>
          </a:p>
        </p:txBody>
      </p:sp>
      <p:sp>
        <p:nvSpPr>
          <p:cNvPr id="3" name="Content Placeholder 2"/>
          <p:cNvSpPr>
            <a:spLocks noGrp="1"/>
          </p:cNvSpPr>
          <p:nvPr>
            <p:ph idx="1"/>
          </p:nvPr>
        </p:nvSpPr>
        <p:spPr>
          <a:xfrm>
            <a:off x="457200" y="1905000"/>
            <a:ext cx="8229600" cy="4724400"/>
          </a:xfrm>
        </p:spPr>
        <p:txBody>
          <a:bodyPr>
            <a:normAutofit fontScale="85000" lnSpcReduction="20000"/>
          </a:bodyPr>
          <a:lstStyle/>
          <a:p>
            <a:r>
              <a:rPr lang="en-US" dirty="0" smtClean="0"/>
              <a:t>The areas in which text or graphics do not appear have as much importance as the areas in which they do appear are called </a:t>
            </a:r>
            <a:r>
              <a:rPr lang="en-US" b="1" dirty="0" smtClean="0"/>
              <a:t>white space </a:t>
            </a:r>
            <a:r>
              <a:rPr lang="en-US" dirty="0" smtClean="0"/>
              <a:t>(or sometimes negative space)</a:t>
            </a:r>
          </a:p>
          <a:p>
            <a:r>
              <a:rPr lang="en-US" dirty="0" smtClean="0"/>
              <a:t>White space acts as a design element</a:t>
            </a:r>
          </a:p>
          <a:p>
            <a:r>
              <a:rPr lang="en-US" dirty="0" smtClean="0"/>
              <a:t>A block of white space can be used as a means of guiding the eye, as well as of resting it</a:t>
            </a:r>
          </a:p>
          <a:p>
            <a:r>
              <a:rPr lang="en-US" dirty="0" smtClean="0"/>
              <a:t>White space can pose two problems:</a:t>
            </a:r>
          </a:p>
          <a:p>
            <a:pPr lvl="1"/>
            <a:r>
              <a:rPr lang="en-US" dirty="0" smtClean="0"/>
              <a:t>Trapped white space is white space surrounded on all sides by text or graphics</a:t>
            </a:r>
          </a:p>
          <a:p>
            <a:pPr lvl="1"/>
            <a:r>
              <a:rPr lang="en-US" dirty="0" smtClean="0"/>
              <a:t>Rivers of white are found most often when text is justified because the extra space inserted in a line can be duplicated on the line above and below</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a Layout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Preliminary work before even launching your software:</a:t>
            </a:r>
          </a:p>
          <a:p>
            <a:pPr lvl="1"/>
            <a:r>
              <a:rPr lang="en-US" dirty="0" smtClean="0"/>
              <a:t>Gather materials</a:t>
            </a:r>
          </a:p>
          <a:p>
            <a:pPr lvl="1"/>
            <a:r>
              <a:rPr lang="en-US" dirty="0" smtClean="0"/>
              <a:t>Brainstorm a design theme</a:t>
            </a:r>
          </a:p>
          <a:p>
            <a:pPr lvl="1"/>
            <a:r>
              <a:rPr lang="en-US" dirty="0" smtClean="0"/>
              <a:t>Choose design elements</a:t>
            </a:r>
          </a:p>
          <a:p>
            <a:pPr lvl="1"/>
            <a:r>
              <a:rPr lang="en-US" dirty="0" smtClean="0"/>
              <a:t>Sketch layout ideas</a:t>
            </a:r>
          </a:p>
          <a:p>
            <a:r>
              <a:rPr lang="en-US" dirty="0" smtClean="0"/>
              <a:t>After you’ve taken these steps, you should be ready to launch your software and get started with your design</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a New Document</a:t>
            </a:r>
            <a:endParaRPr lang="en-US" dirty="0"/>
          </a:p>
        </p:txBody>
      </p:sp>
      <p:sp>
        <p:nvSpPr>
          <p:cNvPr id="3" name="Content Placeholder 2"/>
          <p:cNvSpPr>
            <a:spLocks noGrp="1"/>
          </p:cNvSpPr>
          <p:nvPr>
            <p:ph sz="half" idx="1"/>
          </p:nvPr>
        </p:nvSpPr>
        <p:spPr>
          <a:xfrm>
            <a:off x="457200" y="1905000"/>
            <a:ext cx="3581400" cy="4221163"/>
          </a:xfrm>
        </p:spPr>
        <p:txBody>
          <a:bodyPr/>
          <a:lstStyle/>
          <a:p>
            <a:r>
              <a:rPr lang="en-US" dirty="0" smtClean="0"/>
              <a:t>When you create a new document from scratch, you must specify certain page setup options that will be applied to all of the pages</a:t>
            </a:r>
          </a:p>
          <a:p>
            <a:endParaRPr lang="en-US" dirty="0"/>
          </a:p>
        </p:txBody>
      </p:sp>
      <p:pic>
        <p:nvPicPr>
          <p:cNvPr id="7" name="Content Placeholder 6" descr="Figure10-08.jpg"/>
          <p:cNvPicPr>
            <a:picLocks noGrp="1" noChangeAspect="1"/>
          </p:cNvPicPr>
          <p:nvPr>
            <p:ph sz="half" idx="2"/>
          </p:nvPr>
        </p:nvPicPr>
        <p:blipFill>
          <a:blip r:embed="rId2" cstate="print"/>
          <a:stretch>
            <a:fillRect/>
          </a:stretch>
        </p:blipFill>
        <p:spPr>
          <a:xfrm>
            <a:off x="4267200" y="2034764"/>
            <a:ext cx="4419600" cy="4289836"/>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Up a New Document</a:t>
            </a:r>
            <a:br>
              <a:rPr lang="en-US" dirty="0" smtClean="0"/>
            </a:br>
            <a:r>
              <a:rPr lang="en-US" dirty="0" smtClean="0"/>
              <a:t>(continued)</a:t>
            </a:r>
            <a:endParaRPr lang="en-US" dirty="0"/>
          </a:p>
        </p:txBody>
      </p:sp>
      <p:sp>
        <p:nvSpPr>
          <p:cNvPr id="7" name="Content Placeholder 6"/>
          <p:cNvSpPr>
            <a:spLocks noGrp="1"/>
          </p:cNvSpPr>
          <p:nvPr>
            <p:ph idx="1"/>
          </p:nvPr>
        </p:nvSpPr>
        <p:spPr>
          <a:xfrm>
            <a:off x="457200" y="1905000"/>
            <a:ext cx="8229600" cy="4572000"/>
          </a:xfrm>
        </p:spPr>
        <p:txBody>
          <a:bodyPr>
            <a:normAutofit fontScale="77500" lnSpcReduction="20000"/>
          </a:bodyPr>
          <a:lstStyle/>
          <a:p>
            <a:r>
              <a:rPr lang="en-US" dirty="0" smtClean="0"/>
              <a:t>Things to consider when making page setup decisions:</a:t>
            </a:r>
          </a:p>
          <a:p>
            <a:pPr lvl="1"/>
            <a:r>
              <a:rPr lang="en-US" u="sng" dirty="0" smtClean="0"/>
              <a:t>Facing Pages</a:t>
            </a:r>
            <a:r>
              <a:rPr lang="en-US" dirty="0" smtClean="0"/>
              <a:t>: Two side-by-side pages; also referred to as a spread</a:t>
            </a:r>
          </a:p>
          <a:p>
            <a:pPr lvl="1"/>
            <a:r>
              <a:rPr lang="en-US" u="sng" dirty="0" smtClean="0"/>
              <a:t>Number of Pages</a:t>
            </a:r>
            <a:r>
              <a:rPr lang="en-US" dirty="0" smtClean="0"/>
              <a:t>: </a:t>
            </a:r>
            <a:r>
              <a:rPr lang="fr-FR" dirty="0" err="1" smtClean="0"/>
              <a:t>Multi-page</a:t>
            </a:r>
            <a:r>
              <a:rPr lang="fr-FR" dirty="0" smtClean="0"/>
              <a:t> documents sent to a </a:t>
            </a:r>
            <a:r>
              <a:rPr lang="fr-FR" dirty="0" err="1" smtClean="0"/>
              <a:t>professional</a:t>
            </a:r>
            <a:r>
              <a:rPr lang="fr-FR" dirty="0" smtClean="0"/>
              <a:t> printer </a:t>
            </a:r>
            <a:r>
              <a:rPr lang="en-US" dirty="0" smtClean="0"/>
              <a:t>must be set up in even signatures</a:t>
            </a:r>
            <a:endParaRPr lang="en-US" sz="2400" dirty="0" smtClean="0"/>
          </a:p>
          <a:p>
            <a:pPr lvl="1"/>
            <a:r>
              <a:rPr lang="en-US" u="sng" dirty="0" smtClean="0"/>
              <a:t>Number of Columns  </a:t>
            </a:r>
            <a:r>
              <a:rPr lang="en-US" dirty="0" smtClean="0"/>
              <a:t>and </a:t>
            </a:r>
            <a:r>
              <a:rPr lang="en-US" u="sng" dirty="0" smtClean="0"/>
              <a:t>Size of Gutters</a:t>
            </a:r>
            <a:r>
              <a:rPr lang="en-US" dirty="0" smtClean="0"/>
              <a:t>: Columns are nonprinting guidelines used to organize and align elements on the page; a </a:t>
            </a:r>
            <a:r>
              <a:rPr lang="en-US" b="1" dirty="0" smtClean="0"/>
              <a:t>gutter</a:t>
            </a:r>
            <a:r>
              <a:rPr lang="en-US" dirty="0" smtClean="0"/>
              <a:t> is the white space between each pair of columns.</a:t>
            </a:r>
          </a:p>
          <a:p>
            <a:pPr lvl="1"/>
            <a:r>
              <a:rPr lang="en-US" u="sng" dirty="0" smtClean="0"/>
              <a:t>Margins</a:t>
            </a:r>
            <a:r>
              <a:rPr lang="en-US" dirty="0" smtClean="0"/>
              <a:t>: Wide margins can make a designer cleaner, but mean less content can fit on a page or spread; narrow margins mean more content on a page, but can make a page look crowded and chaotic</a:t>
            </a:r>
            <a:endParaRPr lang="en-US" sz="2000" dirty="0" smtClean="0"/>
          </a:p>
          <a:p>
            <a:pPr lvl="1"/>
            <a:r>
              <a:rPr lang="en-US" u="sng" dirty="0" smtClean="0"/>
              <a:t>Bleed</a:t>
            </a:r>
            <a:r>
              <a:rPr lang="en-US" dirty="0" smtClean="0"/>
              <a:t>: A </a:t>
            </a:r>
            <a:r>
              <a:rPr lang="en-US" b="1" dirty="0" smtClean="0"/>
              <a:t>bleed</a:t>
            </a:r>
            <a:r>
              <a:rPr lang="en-US" dirty="0" smtClean="0"/>
              <a:t> is an element that extends through the margin of a page right up to the edge</a:t>
            </a:r>
            <a:endParaRPr lang="en-US" sz="2000" dirty="0" smtClean="0"/>
          </a:p>
          <a:p>
            <a:pPr lvl="1"/>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Grid to Organize Elements</a:t>
            </a:r>
            <a:endParaRPr lang="en-US" dirty="0"/>
          </a:p>
        </p:txBody>
      </p:sp>
      <p:sp>
        <p:nvSpPr>
          <p:cNvPr id="3" name="Content Placeholder 2"/>
          <p:cNvSpPr>
            <a:spLocks noGrp="1"/>
          </p:cNvSpPr>
          <p:nvPr>
            <p:ph sz="half" idx="1"/>
          </p:nvPr>
        </p:nvSpPr>
        <p:spPr>
          <a:xfrm>
            <a:off x="457200" y="1905000"/>
            <a:ext cx="3352800" cy="4419600"/>
          </a:xfrm>
        </p:spPr>
        <p:txBody>
          <a:bodyPr>
            <a:normAutofit fontScale="85000" lnSpcReduction="20000"/>
          </a:bodyPr>
          <a:lstStyle/>
          <a:p>
            <a:r>
              <a:rPr lang="en-US" dirty="0" smtClean="0"/>
              <a:t>A grid is a series of vertical and horizontal non-printing guidelines on a layout that direct the placement and size of objects on a page</a:t>
            </a:r>
          </a:p>
          <a:p>
            <a:r>
              <a:rPr lang="en-US" dirty="0" smtClean="0"/>
              <a:t>A grid can make it easier to incorporate design principles</a:t>
            </a:r>
          </a:p>
          <a:p>
            <a:r>
              <a:rPr lang="en-US" dirty="0" smtClean="0"/>
              <a:t>The series of vertical grid lines in a layout are referred to as columns</a:t>
            </a:r>
          </a:p>
          <a:p>
            <a:endParaRPr lang="en-US" dirty="0" smtClean="0"/>
          </a:p>
          <a:p>
            <a:endParaRPr lang="en-US" dirty="0" smtClean="0"/>
          </a:p>
          <a:p>
            <a:endParaRPr lang="en-US" dirty="0" smtClean="0"/>
          </a:p>
        </p:txBody>
      </p:sp>
      <p:pic>
        <p:nvPicPr>
          <p:cNvPr id="7" name="Content Placeholder 6" descr="Figure10-11.jpg"/>
          <p:cNvPicPr>
            <a:picLocks noGrp="1" noChangeAspect="1"/>
          </p:cNvPicPr>
          <p:nvPr>
            <p:ph sz="half" idx="2"/>
          </p:nvPr>
        </p:nvPicPr>
        <p:blipFill>
          <a:blip r:embed="rId2" cstate="print"/>
          <a:stretch>
            <a:fillRect/>
          </a:stretch>
        </p:blipFill>
        <p:spPr>
          <a:xfrm>
            <a:off x="3870610" y="2450128"/>
            <a:ext cx="4968590" cy="3341072"/>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 Grid to Organize Elements</a:t>
            </a:r>
            <a:br>
              <a:rPr lang="en-US" dirty="0" smtClean="0"/>
            </a:br>
            <a:r>
              <a:rPr lang="en-US" dirty="0" smtClean="0"/>
              <a:t>(continued)</a:t>
            </a:r>
            <a:endParaRPr lang="en-US" dirty="0"/>
          </a:p>
        </p:txBody>
      </p:sp>
      <p:sp>
        <p:nvSpPr>
          <p:cNvPr id="7" name="Content Placeholder 6"/>
          <p:cNvSpPr>
            <a:spLocks noGrp="1"/>
          </p:cNvSpPr>
          <p:nvPr>
            <p:ph idx="1"/>
          </p:nvPr>
        </p:nvSpPr>
        <p:spPr>
          <a:xfrm>
            <a:off x="457200" y="1905000"/>
            <a:ext cx="8229600" cy="4572000"/>
          </a:xfrm>
        </p:spPr>
        <p:txBody>
          <a:bodyPr>
            <a:normAutofit fontScale="77500" lnSpcReduction="20000"/>
          </a:bodyPr>
          <a:lstStyle/>
          <a:p>
            <a:r>
              <a:rPr lang="en-US" dirty="0" smtClean="0"/>
              <a:t>The appropriate number of columns for a design will depend on the size of the page and the complexity of the design</a:t>
            </a:r>
          </a:p>
          <a:p>
            <a:r>
              <a:rPr lang="en-US" dirty="0" smtClean="0"/>
              <a:t>General guidelines for determining the number of columns for a project:</a:t>
            </a:r>
          </a:p>
          <a:p>
            <a:pPr lvl="1"/>
            <a:r>
              <a:rPr lang="en-US" dirty="0" smtClean="0"/>
              <a:t>Two-column grids are useful for narrow pages and simple designs, as long as the column width does not make text line length too wide for comfortable reading</a:t>
            </a:r>
          </a:p>
          <a:p>
            <a:pPr lvl="1"/>
            <a:r>
              <a:rPr lang="en-US" dirty="0" smtClean="0"/>
              <a:t>Three-column grids are more flexible since items can span one, two, or all three columns, and three-column layouts work for almost all page sizes</a:t>
            </a:r>
          </a:p>
          <a:p>
            <a:pPr lvl="1"/>
            <a:r>
              <a:rPr lang="en-US" dirty="0" smtClean="0"/>
              <a:t>Four or more columns are usually the most flexible choice for page structure; odd numbers  of columns seem to work best in a design because they allow you to build asymmetry </a:t>
            </a:r>
          </a:p>
          <a:p>
            <a:endParaRPr lang="en-US" dirty="0" smtClean="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 Grid to Organize Elements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1"/>
            <a:ext cx="8229600" cy="1523999"/>
          </a:xfrm>
        </p:spPr>
        <p:txBody>
          <a:bodyPr>
            <a:normAutofit fontScale="77500" lnSpcReduction="20000"/>
          </a:bodyPr>
          <a:lstStyle/>
          <a:p>
            <a:r>
              <a:rPr lang="en-US" dirty="0" smtClean="0"/>
              <a:t>You can add variety to a two-column grid by having some elements span both columns</a:t>
            </a:r>
          </a:p>
          <a:p>
            <a:r>
              <a:rPr lang="en-US" dirty="0" smtClean="0"/>
              <a:t>Three-column designs are relatively simple</a:t>
            </a:r>
          </a:p>
          <a:p>
            <a:r>
              <a:rPr lang="en-US" dirty="0" smtClean="0"/>
              <a:t>Can you see the underlying column structure?</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18</a:t>
            </a:fld>
            <a:endParaRPr lang="en-US" dirty="0"/>
          </a:p>
        </p:txBody>
      </p:sp>
      <p:pic>
        <p:nvPicPr>
          <p:cNvPr id="6" name="Picture 5" descr="Figure10-12.jpg"/>
          <p:cNvPicPr>
            <a:picLocks noChangeAspect="1"/>
          </p:cNvPicPr>
          <p:nvPr/>
        </p:nvPicPr>
        <p:blipFill>
          <a:blip r:embed="rId2" cstate="print"/>
          <a:stretch>
            <a:fillRect/>
          </a:stretch>
        </p:blipFill>
        <p:spPr>
          <a:xfrm>
            <a:off x="1143000" y="3375470"/>
            <a:ext cx="6875751" cy="302533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 Grid to Organize Elements</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vertical alignment of elements is the most important concern in design</a:t>
            </a:r>
          </a:p>
          <a:p>
            <a:r>
              <a:rPr lang="en-US" dirty="0" smtClean="0"/>
              <a:t>Horizontal alignment is determined by how big an element is after you size it to fit the vertical columns</a:t>
            </a:r>
          </a:p>
          <a:p>
            <a:r>
              <a:rPr lang="en-US" dirty="0" smtClean="0"/>
              <a:t>Vertical and horizontal alignment is important for establishing order in a design, but just as important is occasionally breaking the order to create interest</a:t>
            </a:r>
          </a:p>
          <a:p>
            <a:r>
              <a:rPr lang="en-US" dirty="0" smtClean="0"/>
              <a:t>The overriding rule when breaking the grid is to do it for a specific reason: to achieve unity, balance, emphasis, or rhythm</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7" name="Footer Placeholder 6"/>
          <p:cNvSpPr>
            <a:spLocks noGrp="1"/>
          </p:cNvSpPr>
          <p:nvPr>
            <p:ph type="ftr" sz="quarter" idx="11"/>
          </p:nvPr>
        </p:nvSpPr>
        <p:spPr/>
        <p:txBody>
          <a:bodyPr/>
          <a:lstStyle/>
          <a:p>
            <a:pPr algn="l"/>
            <a:r>
              <a:rPr lang="en-US" dirty="0" smtClean="0">
                <a:solidFill>
                  <a:srgbClr val="A11349"/>
                </a:solidFill>
              </a:rPr>
              <a:t>Digital Media, 3e</a:t>
            </a:r>
            <a:endParaRPr lang="en-US" dirty="0">
              <a:solidFill>
                <a:srgbClr val="A11349"/>
              </a:solidFill>
            </a:endParaRPr>
          </a:p>
        </p:txBody>
      </p:sp>
      <p:sp>
        <p:nvSpPr>
          <p:cNvPr id="6" name="Slide Number Placeholder 5"/>
          <p:cNvSpPr>
            <a:spLocks noGrp="1"/>
          </p:cNvSpPr>
          <p:nvPr>
            <p:ph type="sldNum" sz="quarter" idx="12"/>
          </p:nvPr>
        </p:nvSpPr>
        <p:spPr/>
        <p:txBody>
          <a:bodyPr/>
          <a:lstStyle/>
          <a:p>
            <a:fld id="{16D19248-580C-49C8-8C19-F6EA2DA1F25A}" type="slidenum">
              <a:rPr lang="en-US" smtClean="0">
                <a:solidFill>
                  <a:srgbClr val="A11349"/>
                </a:solidFill>
              </a:rPr>
              <a:pPr/>
              <a:t>2</a:t>
            </a:fld>
            <a:endParaRPr lang="en-US" dirty="0">
              <a:solidFill>
                <a:srgbClr val="A11349"/>
              </a:solidFill>
            </a:endParaRPr>
          </a:p>
        </p:txBody>
      </p:sp>
      <p:sp>
        <p:nvSpPr>
          <p:cNvPr id="5" name="Rectangle 4"/>
          <p:cNvSpPr/>
          <p:nvPr/>
        </p:nvSpPr>
        <p:spPr>
          <a:xfrm rot="16200000">
            <a:off x="4457700" y="-2781300"/>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p:txBody>
          <a:bodyPr>
            <a:normAutofit/>
          </a:bodyPr>
          <a:lstStyle/>
          <a:p>
            <a:pPr>
              <a:tabLst>
                <a:tab pos="2743200" algn="l"/>
              </a:tabLst>
            </a:pPr>
            <a:r>
              <a:rPr lang="en-US" b="1" dirty="0" smtClean="0"/>
              <a:t>Lesson 10.1: 	</a:t>
            </a:r>
            <a:r>
              <a:rPr lang="en-US" dirty="0" smtClean="0"/>
              <a:t>Understanding Design 	Principles</a:t>
            </a:r>
          </a:p>
          <a:p>
            <a:pPr>
              <a:tabLst>
                <a:tab pos="2743200" algn="l"/>
              </a:tabLst>
            </a:pPr>
            <a:r>
              <a:rPr lang="en-US" b="1" dirty="0" smtClean="0"/>
              <a:t>Lesson 10.2: 	</a:t>
            </a:r>
            <a:r>
              <a:rPr lang="en-US" dirty="0" smtClean="0"/>
              <a:t>Structuring a Layout</a:t>
            </a:r>
          </a:p>
          <a:p>
            <a:pPr>
              <a:tabLst>
                <a:tab pos="2743200" algn="l"/>
              </a:tabLst>
            </a:pPr>
            <a:r>
              <a:rPr lang="en-US" b="1" dirty="0" smtClean="0"/>
              <a:t>Lesson 10.3: 	</a:t>
            </a:r>
            <a:r>
              <a:rPr lang="en-US" dirty="0" smtClean="0"/>
              <a:t>Using PDFs for Print</a:t>
            </a:r>
            <a:br>
              <a:rPr lang="en-US" dirty="0" smtClean="0"/>
            </a:br>
            <a:r>
              <a:rPr lang="en-US" dirty="0" smtClean="0"/>
              <a:t>	Publications</a:t>
            </a:r>
          </a:p>
          <a:p>
            <a:endParaRPr lang="en-US" dirty="0"/>
          </a:p>
          <a:p>
            <a:pPr marL="0" indent="0">
              <a:buNone/>
            </a:pP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Pages and Templates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Master pages </a:t>
            </a:r>
            <a:r>
              <a:rPr lang="en-US" dirty="0" smtClean="0"/>
              <a:t>are page designs that can be applied automatically to any page within a document</a:t>
            </a:r>
          </a:p>
          <a:p>
            <a:pPr lvl="1"/>
            <a:r>
              <a:rPr lang="en-US" dirty="0" smtClean="0"/>
              <a:t>Usually include elements that are repeated on multiple pages, such as headers or footers, or logos</a:t>
            </a:r>
          </a:p>
          <a:p>
            <a:pPr lvl="1"/>
            <a:r>
              <a:rPr lang="en-US" dirty="0" smtClean="0"/>
              <a:t>Can contain a basic structure that will be repeated on multiple pages such as columns or standardized text frames</a:t>
            </a:r>
          </a:p>
          <a:p>
            <a:pPr lvl="1"/>
            <a:r>
              <a:rPr lang="en-US" dirty="0" smtClean="0"/>
              <a:t>Are useful shortcuts for standardizing designs across a book series or any document series that share common elements</a:t>
            </a:r>
          </a:p>
          <a:p>
            <a:r>
              <a:rPr lang="en-US" dirty="0" smtClean="0"/>
              <a:t>Master pages are often incorporated into templates</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and Viewing PDFs</a:t>
            </a:r>
            <a:endParaRPr lang="en-US" dirty="0"/>
          </a:p>
        </p:txBody>
      </p:sp>
      <p:sp>
        <p:nvSpPr>
          <p:cNvPr id="3" name="Content Placeholder 2"/>
          <p:cNvSpPr>
            <a:spLocks noGrp="1"/>
          </p:cNvSpPr>
          <p:nvPr>
            <p:ph sz="half" idx="1"/>
          </p:nvPr>
        </p:nvSpPr>
        <p:spPr>
          <a:xfrm>
            <a:off x="457200" y="1905000"/>
            <a:ext cx="4724400" cy="4343400"/>
          </a:xfrm>
        </p:spPr>
        <p:txBody>
          <a:bodyPr>
            <a:normAutofit lnSpcReduction="10000"/>
          </a:bodyPr>
          <a:lstStyle/>
          <a:p>
            <a:r>
              <a:rPr lang="en-US" dirty="0" smtClean="0"/>
              <a:t>You will most likely generate PDFs directly from within your layout program</a:t>
            </a:r>
          </a:p>
          <a:p>
            <a:r>
              <a:rPr lang="en-US" dirty="0" smtClean="0"/>
              <a:t>There are two basic tasks associated with PDFs: creating PDFs and viewing them</a:t>
            </a:r>
          </a:p>
          <a:p>
            <a:pPr lvl="1"/>
            <a:r>
              <a:rPr lang="en-US" dirty="0" smtClean="0"/>
              <a:t>Some PDF software can both create and display PDFs</a:t>
            </a:r>
          </a:p>
          <a:p>
            <a:pPr lvl="1"/>
            <a:r>
              <a:rPr lang="en-US" dirty="0" smtClean="0"/>
              <a:t>Other software can display PDFs, but cannot create them</a:t>
            </a:r>
            <a:endParaRPr lang="en-US" sz="2000" dirty="0" smtClean="0"/>
          </a:p>
          <a:p>
            <a:pPr lvl="1"/>
            <a:endParaRPr lang="en-US" dirty="0" smtClean="0"/>
          </a:p>
          <a:p>
            <a:endParaRPr lang="en-US" dirty="0" smtClean="0"/>
          </a:p>
          <a:p>
            <a:endParaRPr lang="en-US" dirty="0" smtClean="0"/>
          </a:p>
          <a:p>
            <a:endParaRPr lang="en-US" dirty="0"/>
          </a:p>
        </p:txBody>
      </p:sp>
      <p:pic>
        <p:nvPicPr>
          <p:cNvPr id="7" name="Content Placeholder 6" descr="Figure10-15.jpg"/>
          <p:cNvPicPr>
            <a:picLocks noGrp="1" noChangeAspect="1"/>
          </p:cNvPicPr>
          <p:nvPr>
            <p:ph sz="half" idx="2"/>
          </p:nvPr>
        </p:nvPicPr>
        <p:blipFill>
          <a:blip r:embed="rId2" cstate="print"/>
          <a:stretch>
            <a:fillRect/>
          </a:stretch>
        </p:blipFill>
        <p:spPr>
          <a:xfrm>
            <a:off x="5029200" y="2743200"/>
            <a:ext cx="3762375" cy="2257425"/>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PDFs and Print Production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you send a PDF of your document to a printer, you can be confident that what you saw in the PDF is what will come off the press</a:t>
            </a:r>
          </a:p>
          <a:p>
            <a:r>
              <a:rPr lang="en-US" dirty="0" smtClean="0"/>
              <a:t>You can create a PDF for the press from almost any application</a:t>
            </a:r>
          </a:p>
          <a:p>
            <a:r>
              <a:rPr lang="en-US" dirty="0" smtClean="0"/>
              <a:t>It’s best to create PDFs using settings verified or supplied by the print vendor</a:t>
            </a:r>
          </a:p>
          <a:p>
            <a:r>
              <a:rPr lang="en-US" dirty="0" smtClean="0"/>
              <a:t>PDF/X minimizes the chance of problems once your </a:t>
            </a:r>
            <a:r>
              <a:rPr lang="en-US" smtClean="0"/>
              <a:t>PDFs reach the press</a:t>
            </a:r>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Employees Taking Initiative at Work</a:t>
            </a:r>
            <a:endParaRPr lang="en-US" dirty="0"/>
          </a:p>
        </p:txBody>
      </p:sp>
      <p:pic>
        <p:nvPicPr>
          <p:cNvPr id="8" name="Content Placeholder 7" descr="21stCentury.jpg"/>
          <p:cNvPicPr>
            <a:picLocks noGrp="1" noChangeAspect="1"/>
          </p:cNvPicPr>
          <p:nvPr>
            <p:ph sz="half" idx="1"/>
          </p:nvPr>
        </p:nvPicPr>
        <p:blipFill>
          <a:blip r:embed="rId2" cstate="print"/>
          <a:stretch>
            <a:fillRect/>
          </a:stretch>
        </p:blipFill>
        <p:spPr>
          <a:xfrm>
            <a:off x="457200" y="2334322"/>
            <a:ext cx="2286000" cy="2313878"/>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sz="half" idx="2"/>
          </p:nvPr>
        </p:nvSpPr>
        <p:spPr>
          <a:xfrm>
            <a:off x="3581400" y="1905000"/>
            <a:ext cx="5105400" cy="4267200"/>
          </a:xfrm>
        </p:spPr>
        <p:txBody>
          <a:bodyPr>
            <a:normAutofit fontScale="92500" lnSpcReduction="10000"/>
          </a:bodyPr>
          <a:lstStyle/>
          <a:p>
            <a:r>
              <a:rPr lang="en-US" dirty="0" smtClean="0"/>
              <a:t>Probably the best way you can advance your career is to take initiative at work</a:t>
            </a:r>
          </a:p>
          <a:p>
            <a:r>
              <a:rPr lang="en-US" dirty="0" smtClean="0"/>
              <a:t>One way to take initiative is to find small ways of improving how a job is done</a:t>
            </a:r>
          </a:p>
          <a:p>
            <a:r>
              <a:rPr lang="en-US" dirty="0" smtClean="0"/>
              <a:t>Determine your employer’s wants and needs, then find the best possible way to meet them</a:t>
            </a:r>
          </a:p>
          <a:p>
            <a:r>
              <a:rPr lang="en-US" dirty="0" smtClean="0"/>
              <a:t>How can you take initiative in your work or your classroom?</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Concepts</a:t>
            </a:r>
            <a:endParaRPr lang="en-US" dirty="0"/>
          </a:p>
        </p:txBody>
      </p:sp>
      <p:sp>
        <p:nvSpPr>
          <p:cNvPr id="3" name="Content Placeholder 2"/>
          <p:cNvSpPr>
            <a:spLocks noGrp="1"/>
          </p:cNvSpPr>
          <p:nvPr>
            <p:ph idx="1"/>
          </p:nvPr>
        </p:nvSpPr>
        <p:spPr>
          <a:xfrm>
            <a:off x="457200" y="1905000"/>
            <a:ext cx="8229600" cy="4343400"/>
          </a:xfrm>
        </p:spPr>
        <p:txBody>
          <a:bodyPr>
            <a:normAutofit fontScale="77500" lnSpcReduction="20000"/>
          </a:bodyPr>
          <a:lstStyle/>
          <a:p>
            <a:r>
              <a:rPr lang="en-US" dirty="0" smtClean="0"/>
              <a:t>An overriding idea behind good design is the tension between similarity and contrast: </a:t>
            </a:r>
          </a:p>
          <a:p>
            <a:pPr lvl="1"/>
            <a:r>
              <a:rPr lang="en-US" dirty="0" smtClean="0"/>
              <a:t>Without similarity, a design is chaotic and unreadable</a:t>
            </a:r>
          </a:p>
          <a:p>
            <a:pPr lvl="1"/>
            <a:r>
              <a:rPr lang="en-US" dirty="0" smtClean="0"/>
              <a:t>Without contrast, a design is boring and forgettable</a:t>
            </a:r>
            <a:endParaRPr lang="en-US" i="1" dirty="0" smtClean="0"/>
          </a:p>
          <a:p>
            <a:r>
              <a:rPr lang="en-US" dirty="0" smtClean="0"/>
              <a:t>Balance is the design principle that says the weight of objects is evenly distributed across a design</a:t>
            </a:r>
            <a:endParaRPr lang="en-US" i="1" dirty="0" smtClean="0"/>
          </a:p>
          <a:p>
            <a:r>
              <a:rPr lang="en-US" dirty="0" smtClean="0"/>
              <a:t>In symmetrical balance, elements are distributed equally on both sides of the axis, sometimes even in mirror images of one another</a:t>
            </a:r>
          </a:p>
          <a:p>
            <a:r>
              <a:rPr lang="en-US" dirty="0" smtClean="0"/>
              <a:t>In asymmetrical balance, the elements on either side of the imaginary axis are not equal or mirrored, but they carry the same visual weight</a:t>
            </a:r>
            <a:endParaRPr lang="en-US" i="1" dirty="0" smtClean="0"/>
          </a:p>
        </p:txBody>
      </p:sp>
      <p:sp>
        <p:nvSpPr>
          <p:cNvPr id="4" name="Footer Placeholder 3"/>
          <p:cNvSpPr>
            <a:spLocks noGrp="1"/>
          </p:cNvSpPr>
          <p:nvPr>
            <p:ph type="ftr" sz="quarter" idx="11"/>
          </p:nvPr>
        </p:nvSpPr>
        <p:spPr>
          <a:xfrm>
            <a:off x="457200" y="6324600"/>
            <a:ext cx="2895600" cy="365125"/>
          </a:xfrm>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a:xfrm>
            <a:off x="6553200" y="6324600"/>
            <a:ext cx="2133600" cy="365125"/>
          </a:xfrm>
        </p:spPr>
        <p:txBody>
          <a:bodyPr/>
          <a:lstStyle/>
          <a:p>
            <a:fld id="{16D19248-580C-49C8-8C19-F6EA2DA1F25A}" type="slidenum">
              <a:rPr lang="en-US" smtClean="0"/>
              <a:pPr/>
              <a:t>24</a:t>
            </a:fld>
            <a:endParaRPr lang="en-US" dirty="0"/>
          </a:p>
        </p:txBody>
      </p:sp>
    </p:spTree>
    <p:extLst>
      <p:ext uri="{BB962C8B-B14F-4D97-AF65-F5344CB8AC3E}">
        <p14:creationId xmlns:p14="http://schemas.microsoft.com/office/powerpoint/2010/main" val="3859852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Concepts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419600"/>
          </a:xfrm>
        </p:spPr>
        <p:txBody>
          <a:bodyPr>
            <a:normAutofit fontScale="77500" lnSpcReduction="20000"/>
          </a:bodyPr>
          <a:lstStyle/>
          <a:p>
            <a:r>
              <a:rPr lang="en-US" dirty="0" smtClean="0"/>
              <a:t>Rhythm refers to how a viewer’s eye travels through a design and is often established through repetition of a design element or sequence</a:t>
            </a:r>
            <a:endParaRPr lang="en-US" i="1" dirty="0" smtClean="0"/>
          </a:p>
          <a:p>
            <a:r>
              <a:rPr lang="en-US" dirty="0" smtClean="0"/>
              <a:t>Emphasis relates to the center of interest in a design and establishes a visual hierarchy that leads a viewer through a layout; it is often established through placement, isolation, and/or contrast of design elements</a:t>
            </a:r>
            <a:endParaRPr lang="en-US" i="1" dirty="0" smtClean="0"/>
          </a:p>
          <a:p>
            <a:r>
              <a:rPr lang="en-US" dirty="0" smtClean="0"/>
              <a:t>Unity in a design means that all of the individual elements of a design look like they belong together and causes the reader to recognize the design as a whole before noticing its individual parts</a:t>
            </a:r>
          </a:p>
          <a:p>
            <a:r>
              <a:rPr lang="en-US" dirty="0" smtClean="0"/>
              <a:t>Proximity, alignment, and repetition (especially in alignment and structure) contribute to unity </a:t>
            </a:r>
            <a:r>
              <a:rPr lang="it-IT" dirty="0" smtClean="0"/>
              <a:t>in a design</a:t>
            </a:r>
            <a:endParaRPr lang="it-IT" i="1" dirty="0" smtClean="0"/>
          </a:p>
          <a:p>
            <a:endParaRPr lang="en-US" dirty="0"/>
          </a:p>
        </p:txBody>
      </p:sp>
      <p:sp>
        <p:nvSpPr>
          <p:cNvPr id="4" name="Footer Placeholder 3"/>
          <p:cNvSpPr>
            <a:spLocks noGrp="1"/>
          </p:cNvSpPr>
          <p:nvPr>
            <p:ph type="ftr" sz="quarter" idx="11"/>
          </p:nvPr>
        </p:nvSpPr>
        <p:spPr>
          <a:xfrm>
            <a:off x="457200" y="6324600"/>
            <a:ext cx="2895600" cy="365125"/>
          </a:xfrm>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a:xfrm>
            <a:off x="6553200" y="6324600"/>
            <a:ext cx="2133600" cy="365125"/>
          </a:xfrm>
        </p:spPr>
        <p:txBody>
          <a:bodyPr/>
          <a:lstStyle/>
          <a:p>
            <a:fld id="{16D19248-580C-49C8-8C19-F6EA2DA1F25A}"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Concepts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495800"/>
          </a:xfrm>
        </p:spPr>
        <p:txBody>
          <a:bodyPr>
            <a:normAutofit fontScale="77500" lnSpcReduction="20000"/>
          </a:bodyPr>
          <a:lstStyle/>
          <a:p>
            <a:r>
              <a:rPr lang="en-US" dirty="0" smtClean="0"/>
              <a:t>Using a grid reduces the randomness of deciding where to place items on a blank page and how big to make them</a:t>
            </a:r>
            <a:endParaRPr lang="en-US" i="1" dirty="0" smtClean="0"/>
          </a:p>
          <a:p>
            <a:r>
              <a:rPr lang="en-US" dirty="0" smtClean="0"/>
              <a:t>The grid is important for establishing order in a design, but just as important is occasionally breaking the order to create interest</a:t>
            </a:r>
            <a:endParaRPr lang="en-US" i="1" dirty="0" smtClean="0"/>
          </a:p>
          <a:p>
            <a:r>
              <a:rPr lang="en-US" dirty="0" smtClean="0"/>
              <a:t>Master pages and templates are shortcuts for creating consistent documents that share a similar design and features</a:t>
            </a:r>
            <a:endParaRPr lang="en-US" i="1" dirty="0" smtClean="0"/>
          </a:p>
          <a:p>
            <a:r>
              <a:rPr lang="en-US" dirty="0" smtClean="0"/>
              <a:t>PDFs are well suited for the print publication process because they retain all of the data about fonts, graphics, color, and so on from the native application file and minimize issues on the press</a:t>
            </a:r>
            <a:endParaRPr lang="en-US" dirty="0"/>
          </a:p>
        </p:txBody>
      </p:sp>
      <p:sp>
        <p:nvSpPr>
          <p:cNvPr id="4" name="Footer Placeholder 3"/>
          <p:cNvSpPr>
            <a:spLocks noGrp="1"/>
          </p:cNvSpPr>
          <p:nvPr>
            <p:ph type="ftr" sz="quarter" idx="11"/>
          </p:nvPr>
        </p:nvSpPr>
        <p:spPr>
          <a:xfrm>
            <a:off x="457200" y="6324600"/>
            <a:ext cx="2895600" cy="365125"/>
          </a:xfrm>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a:xfrm>
            <a:off x="6553200" y="6324600"/>
            <a:ext cx="2133600" cy="365125"/>
          </a:xfrm>
        </p:spPr>
        <p:txBody>
          <a:bodyPr/>
          <a:lstStyle/>
          <a:p>
            <a:fld id="{16D19248-580C-49C8-8C19-F6EA2DA1F25A}" type="slidenum">
              <a:rPr lang="en-US" smtClean="0"/>
              <a:pPr/>
              <a:t>26</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457200" y="1905000"/>
            <a:ext cx="8229600" cy="4419600"/>
          </a:xfrm>
        </p:spPr>
        <p:txBody>
          <a:bodyPr>
            <a:normAutofit fontScale="92500" lnSpcReduction="20000"/>
          </a:bodyPr>
          <a:lstStyle/>
          <a:p>
            <a:pPr>
              <a:tabLst>
                <a:tab pos="1377950" algn="l"/>
              </a:tabLst>
            </a:pPr>
            <a:r>
              <a:rPr lang="en-US" b="1" dirty="0" smtClean="0"/>
              <a:t>10.1: 	</a:t>
            </a:r>
            <a:r>
              <a:rPr lang="en-US" dirty="0" smtClean="0"/>
              <a:t>Recognize basic design principles: balance,</a:t>
            </a:r>
            <a:br>
              <a:rPr lang="en-US" dirty="0" smtClean="0"/>
            </a:br>
            <a:r>
              <a:rPr lang="en-US" dirty="0" smtClean="0"/>
              <a:t>	rhythm, emphasis, and unity</a:t>
            </a:r>
          </a:p>
          <a:p>
            <a:pPr>
              <a:tabLst>
                <a:tab pos="1377950" algn="l"/>
              </a:tabLst>
            </a:pPr>
            <a:r>
              <a:rPr lang="en-US" b="1" dirty="0" smtClean="0"/>
              <a:t>10.2 	</a:t>
            </a:r>
            <a:r>
              <a:rPr lang="en-US" dirty="0" smtClean="0"/>
              <a:t>Understand the role of white space</a:t>
            </a:r>
          </a:p>
          <a:p>
            <a:pPr>
              <a:tabLst>
                <a:tab pos="1377950" algn="l"/>
              </a:tabLst>
            </a:pPr>
            <a:r>
              <a:rPr lang="en-US" b="1" dirty="0" smtClean="0"/>
              <a:t>10.3 	</a:t>
            </a:r>
            <a:r>
              <a:rPr lang="en-US" dirty="0" smtClean="0"/>
              <a:t>Follow preliminary steps to plan a layout</a:t>
            </a:r>
          </a:p>
          <a:p>
            <a:pPr>
              <a:tabLst>
                <a:tab pos="1377950" algn="l"/>
              </a:tabLst>
            </a:pPr>
            <a:r>
              <a:rPr lang="en-US" b="1" dirty="0" smtClean="0"/>
              <a:t>10.4 	</a:t>
            </a:r>
            <a:r>
              <a:rPr lang="en-US" dirty="0" smtClean="0"/>
              <a:t>Set up a new document in desktop </a:t>
            </a:r>
            <a:br>
              <a:rPr lang="en-US" dirty="0" smtClean="0"/>
            </a:br>
            <a:r>
              <a:rPr lang="en-US" dirty="0" smtClean="0"/>
              <a:t>	publishing software</a:t>
            </a:r>
          </a:p>
          <a:p>
            <a:pPr>
              <a:tabLst>
                <a:tab pos="1377950" algn="l"/>
              </a:tabLst>
            </a:pPr>
            <a:r>
              <a:rPr lang="en-US" b="1" dirty="0" smtClean="0"/>
              <a:t>10.5 	</a:t>
            </a:r>
            <a:r>
              <a:rPr lang="en-US" dirty="0" smtClean="0"/>
              <a:t>Use a grid to lend underlying structure to </a:t>
            </a:r>
            <a:br>
              <a:rPr lang="en-US" dirty="0" smtClean="0"/>
            </a:br>
            <a:r>
              <a:rPr lang="en-US" dirty="0" smtClean="0"/>
              <a:t>	designs</a:t>
            </a:r>
          </a:p>
          <a:p>
            <a:pPr>
              <a:tabLst>
                <a:tab pos="1377950" algn="l"/>
              </a:tabLst>
            </a:pPr>
            <a:r>
              <a:rPr lang="en-US" b="1" dirty="0" smtClean="0"/>
              <a:t>10.6 	</a:t>
            </a:r>
            <a:r>
              <a:rPr lang="en-US" dirty="0" smtClean="0"/>
              <a:t>Understand why PDFs are important in the </a:t>
            </a:r>
            <a:br>
              <a:rPr lang="en-US" dirty="0" smtClean="0"/>
            </a:br>
            <a:r>
              <a:rPr lang="en-US" dirty="0" smtClean="0"/>
              <a:t>	print publication process</a:t>
            </a:r>
          </a:p>
          <a:p>
            <a:pPr>
              <a:tabLst>
                <a:tab pos="1146175" algn="l"/>
              </a:tabLst>
            </a:pPr>
            <a:endParaRPr lang="en-US" dirty="0" smtClean="0"/>
          </a:p>
          <a:p>
            <a:pPr>
              <a:tabLst>
                <a:tab pos="1030288" algn="l"/>
              </a:tabLst>
            </a:pPr>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Understanding Design Principles</a:t>
            </a:r>
            <a:endParaRPr lang="en-US" dirty="0"/>
          </a:p>
        </p:txBody>
      </p:sp>
      <p:sp>
        <p:nvSpPr>
          <p:cNvPr id="3" name="Content Placeholder 2"/>
          <p:cNvSpPr>
            <a:spLocks noGrp="1"/>
          </p:cNvSpPr>
          <p:nvPr>
            <p:ph idx="1"/>
          </p:nvPr>
        </p:nvSpPr>
        <p:spPr>
          <a:xfrm>
            <a:off x="457200" y="1905000"/>
            <a:ext cx="8229600" cy="4495800"/>
          </a:xfrm>
        </p:spPr>
        <p:txBody>
          <a:bodyPr>
            <a:normAutofit fontScale="85000" lnSpcReduction="20000"/>
          </a:bodyPr>
          <a:lstStyle/>
          <a:p>
            <a:r>
              <a:rPr lang="en-US" b="1" dirty="0" smtClean="0"/>
              <a:t>Layout </a:t>
            </a:r>
            <a:r>
              <a:rPr lang="en-US" dirty="0" smtClean="0"/>
              <a:t>is the arrangement on a page of all the key parts without regard to the specific content</a:t>
            </a:r>
          </a:p>
          <a:p>
            <a:r>
              <a:rPr lang="en-US" dirty="0" smtClean="0"/>
              <a:t>A </a:t>
            </a:r>
            <a:r>
              <a:rPr lang="en-US" b="1" dirty="0" smtClean="0"/>
              <a:t>pica </a:t>
            </a:r>
            <a:r>
              <a:rPr lang="en-US" dirty="0" smtClean="0"/>
              <a:t>is a printer’s measurement equal to 1/6 of an inch</a:t>
            </a:r>
          </a:p>
          <a:p>
            <a:r>
              <a:rPr lang="en-US" dirty="0" smtClean="0"/>
              <a:t>The overriding idea behind good design is the relationship between similarity and contrast</a:t>
            </a:r>
          </a:p>
          <a:p>
            <a:pPr lvl="1"/>
            <a:r>
              <a:rPr lang="en-US" dirty="0" smtClean="0"/>
              <a:t>Similarity in a design is what helps a viewer navigate and recognize a design as a single unit; without similarity, a design is chaotic and the message is not clear</a:t>
            </a:r>
          </a:p>
          <a:p>
            <a:pPr lvl="1"/>
            <a:r>
              <a:rPr lang="en-US" dirty="0" smtClean="0"/>
              <a:t>Contrast in a design captures, keeps, and directs a viewer’s attention; without contrast, a design can be boring and, potentially, ignored</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Balance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Balance</a:t>
            </a:r>
            <a:r>
              <a:rPr lang="en-US" dirty="0" smtClean="0"/>
              <a:t> refers to a design principle in which the weight of elements is distributed in a visually appealing way</a:t>
            </a:r>
          </a:p>
          <a:p>
            <a:r>
              <a:rPr lang="en-US" dirty="0" smtClean="0"/>
              <a:t>Balance is important because it is pleasing and restful to the eye</a:t>
            </a:r>
          </a:p>
          <a:p>
            <a:r>
              <a:rPr lang="en-US" dirty="0" smtClean="0"/>
              <a:t>Unbalanced designs can leave a viewer feeling uneasy</a:t>
            </a:r>
          </a:p>
          <a:p>
            <a:r>
              <a:rPr lang="en-US" dirty="0" smtClean="0"/>
              <a:t>To understand balance, consider an imaginary line dividing a layout in half; the design may be divided vertically, horizontally, or diagonally</a:t>
            </a:r>
          </a:p>
          <a:p>
            <a:r>
              <a:rPr lang="en-US" dirty="0" smtClean="0"/>
              <a:t>To achieve balance, a designer must arrange the graphic elements so that all sides of the layout have the same visual weight</a:t>
            </a:r>
          </a:p>
          <a:p>
            <a:endParaRPr lang="en-US" dirty="0" smtClean="0"/>
          </a:p>
          <a:p>
            <a:endParaRPr lang="en-US" dirty="0" smtClean="0"/>
          </a:p>
          <a:p>
            <a:endParaRPr lang="en-US" dirty="0" smtClean="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Balance</a:t>
            </a:r>
            <a:br>
              <a:rPr lang="en-US" dirty="0" smtClean="0"/>
            </a:br>
            <a:r>
              <a:rPr lang="en-US" dirty="0" smtClean="0"/>
              <a:t>(continued)</a:t>
            </a:r>
            <a:endParaRPr lang="en-US" dirty="0"/>
          </a:p>
        </p:txBody>
      </p:sp>
      <p:sp>
        <p:nvSpPr>
          <p:cNvPr id="3" name="Content Placeholder 2"/>
          <p:cNvSpPr>
            <a:spLocks noGrp="1"/>
          </p:cNvSpPr>
          <p:nvPr>
            <p:ph sz="half" idx="1"/>
          </p:nvPr>
        </p:nvSpPr>
        <p:spPr>
          <a:xfrm>
            <a:off x="457200" y="1905000"/>
            <a:ext cx="4800600" cy="4419600"/>
          </a:xfrm>
        </p:spPr>
        <p:txBody>
          <a:bodyPr>
            <a:normAutofit/>
          </a:bodyPr>
          <a:lstStyle/>
          <a:p>
            <a:r>
              <a:rPr lang="en-US" dirty="0" smtClean="0"/>
              <a:t>There are three types of balance:</a:t>
            </a:r>
          </a:p>
          <a:p>
            <a:pPr lvl="1"/>
            <a:r>
              <a:rPr lang="en-US" dirty="0" smtClean="0"/>
              <a:t>In symmetrical balance, elements are distributed equally on both sides of the axis, sometimes even in mirror images of one another</a:t>
            </a:r>
          </a:p>
          <a:p>
            <a:pPr lvl="1"/>
            <a:r>
              <a:rPr lang="en-US" dirty="0" smtClean="0"/>
              <a:t>In radial balance, all of the elements radiate out from a center point, like a starburst</a:t>
            </a:r>
          </a:p>
          <a:p>
            <a:endParaRPr lang="en-US" dirty="0" smtClean="0"/>
          </a:p>
          <a:p>
            <a:endParaRPr lang="en-US" dirty="0"/>
          </a:p>
        </p:txBody>
      </p:sp>
      <p:pic>
        <p:nvPicPr>
          <p:cNvPr id="7" name="Content Placeholder 6" descr="Figure10-02.jpg"/>
          <p:cNvPicPr>
            <a:picLocks noGrp="1" noChangeAspect="1"/>
          </p:cNvPicPr>
          <p:nvPr>
            <p:ph sz="half" idx="2"/>
          </p:nvPr>
        </p:nvPicPr>
        <p:blipFill>
          <a:blip r:embed="rId2" cstate="print"/>
          <a:stretch>
            <a:fillRect/>
          </a:stretch>
        </p:blipFill>
        <p:spPr>
          <a:xfrm>
            <a:off x="5334000" y="2209800"/>
            <a:ext cx="3429000" cy="3938451"/>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Balance</a:t>
            </a:r>
            <a:br>
              <a:rPr lang="en-US" dirty="0" smtClean="0"/>
            </a:br>
            <a:r>
              <a:rPr lang="en-US" dirty="0" smtClean="0"/>
              <a:t>(continued)</a:t>
            </a:r>
            <a:endParaRPr lang="en-US" dirty="0"/>
          </a:p>
        </p:txBody>
      </p:sp>
      <p:pic>
        <p:nvPicPr>
          <p:cNvPr id="7" name="Content Placeholder 6" descr="Figure10-03.jpg"/>
          <p:cNvPicPr>
            <a:picLocks noGrp="1" noChangeAspect="1"/>
          </p:cNvPicPr>
          <p:nvPr>
            <p:ph sz="half" idx="1"/>
          </p:nvPr>
        </p:nvPicPr>
        <p:blipFill>
          <a:blip r:embed="rId2" cstate="print"/>
          <a:stretch>
            <a:fillRect/>
          </a:stretch>
        </p:blipFill>
        <p:spPr>
          <a:xfrm>
            <a:off x="685800" y="2057400"/>
            <a:ext cx="3429000" cy="4237543"/>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a:xfrm>
            <a:off x="4572000" y="2103437"/>
            <a:ext cx="4038600" cy="4221163"/>
          </a:xfrm>
        </p:spPr>
        <p:txBody>
          <a:bodyPr/>
          <a:lstStyle/>
          <a:p>
            <a:pPr lvl="1"/>
            <a:r>
              <a:rPr lang="en-US" dirty="0" smtClean="0"/>
              <a:t>In asymmetrical balance, the elements on either side of the imaginary axis are not equal or mirrored, but they carry the same visual weight, and, therefore, the overall visual effect is balance</a:t>
            </a:r>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Rhythm</a:t>
            </a:r>
            <a:endParaRPr lang="en-US" dirty="0"/>
          </a:p>
        </p:txBody>
      </p:sp>
      <p:sp>
        <p:nvSpPr>
          <p:cNvPr id="7" name="Content Placeholder 6"/>
          <p:cNvSpPr>
            <a:spLocks noGrp="1"/>
          </p:cNvSpPr>
          <p:nvPr>
            <p:ph idx="1"/>
          </p:nvPr>
        </p:nvSpPr>
        <p:spPr>
          <a:xfrm>
            <a:off x="457200" y="1905000"/>
            <a:ext cx="8229600" cy="4495800"/>
          </a:xfrm>
        </p:spPr>
        <p:txBody>
          <a:bodyPr>
            <a:normAutofit fontScale="85000" lnSpcReduction="20000"/>
          </a:bodyPr>
          <a:lstStyle/>
          <a:p>
            <a:r>
              <a:rPr lang="en-US" b="1" dirty="0" smtClean="0"/>
              <a:t>Rhythm </a:t>
            </a:r>
            <a:r>
              <a:rPr lang="en-US" dirty="0" smtClean="0"/>
              <a:t>is a design principle that connects elements in a design and guides a viewer’s eye from one item to the next</a:t>
            </a:r>
          </a:p>
          <a:p>
            <a:r>
              <a:rPr lang="en-US" dirty="0" smtClean="0"/>
              <a:t>Rhythm in a design normally shows up in one of three forms:</a:t>
            </a:r>
          </a:p>
          <a:p>
            <a:pPr lvl="1"/>
            <a:r>
              <a:rPr lang="en-US" dirty="0" smtClean="0"/>
              <a:t>Regular: The fixed, even pattern of elements that  suggests faster movement</a:t>
            </a:r>
          </a:p>
          <a:p>
            <a:pPr lvl="1"/>
            <a:r>
              <a:rPr lang="en-US" dirty="0" smtClean="0"/>
              <a:t>Flowing: A softer, more subtle repetition of elements, often  involving curves and rounded patterns, that suggests a slower movement</a:t>
            </a:r>
          </a:p>
          <a:p>
            <a:pPr lvl="1"/>
            <a:r>
              <a:rPr lang="en-US" dirty="0" smtClean="0"/>
              <a:t>Progressive: A more rare form of repetition in which an element is depicted in various stages of progress that suggests movement through time</a:t>
            </a:r>
            <a:endParaRPr lang="en-US" sz="2000" dirty="0" smtClean="0"/>
          </a:p>
          <a:p>
            <a:pPr lvl="1"/>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Rhythm</a:t>
            </a:r>
            <a:br>
              <a:rPr lang="en-US" dirty="0" smtClean="0"/>
            </a:br>
            <a:r>
              <a:rPr lang="en-US" dirty="0" smtClean="0"/>
              <a:t>(continued)</a:t>
            </a:r>
            <a:endParaRPr lang="en-US" dirty="0"/>
          </a:p>
        </p:txBody>
      </p:sp>
      <p:sp>
        <p:nvSpPr>
          <p:cNvPr id="3" name="Content Placeholder 2"/>
          <p:cNvSpPr>
            <a:spLocks noGrp="1"/>
          </p:cNvSpPr>
          <p:nvPr>
            <p:ph sz="half" idx="1"/>
          </p:nvPr>
        </p:nvSpPr>
        <p:spPr>
          <a:xfrm>
            <a:off x="457200" y="1905000"/>
            <a:ext cx="3505200" cy="4221163"/>
          </a:xfrm>
        </p:spPr>
        <p:txBody>
          <a:bodyPr>
            <a:normAutofit fontScale="92500"/>
          </a:bodyPr>
          <a:lstStyle/>
          <a:p>
            <a:r>
              <a:rPr lang="en-US" dirty="0" smtClean="0"/>
              <a:t>Do these designs incorporate rhythm?</a:t>
            </a:r>
          </a:p>
          <a:p>
            <a:r>
              <a:rPr lang="en-US" dirty="0" smtClean="0"/>
              <a:t>What elements indicate the rhythm? </a:t>
            </a:r>
          </a:p>
          <a:p>
            <a:r>
              <a:rPr lang="en-US" dirty="0" smtClean="0"/>
              <a:t> What could be changed to use rhythm more effectively in these examples?</a:t>
            </a:r>
          </a:p>
          <a:p>
            <a:endParaRPr lang="en-US" dirty="0"/>
          </a:p>
        </p:txBody>
      </p:sp>
      <p:pic>
        <p:nvPicPr>
          <p:cNvPr id="8" name="Content Placeholder 7" descr="Figure10-04-05.jpg"/>
          <p:cNvPicPr>
            <a:picLocks noGrp="1" noChangeAspect="1"/>
          </p:cNvPicPr>
          <p:nvPr>
            <p:ph sz="half" idx="2"/>
          </p:nvPr>
        </p:nvPicPr>
        <p:blipFill>
          <a:blip r:embed="rId2" cstate="print"/>
          <a:stretch>
            <a:fillRect/>
          </a:stretch>
        </p:blipFill>
        <p:spPr>
          <a:xfrm>
            <a:off x="3842121" y="2514600"/>
            <a:ext cx="4931407" cy="3124200"/>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9</a:t>
            </a:fld>
            <a:endParaRPr lang="en-US" dirty="0"/>
          </a:p>
        </p:txBody>
      </p:sp>
    </p:spTree>
  </p:cSld>
  <p:clrMapOvr>
    <a:masterClrMapping/>
  </p:clrMapOvr>
</p:sld>
</file>

<file path=ppt/theme/theme1.xml><?xml version="1.0" encoding="utf-8"?>
<a:theme xmlns:a="http://schemas.openxmlformats.org/drawingml/2006/main" name="DigitalMedia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DigitalMedia_Template</Template>
  <TotalTime>10677</TotalTime>
  <Words>1898</Words>
  <Application>Microsoft Office PowerPoint</Application>
  <PresentationFormat>On-screen Show (4:3)</PresentationFormat>
  <Paragraphs>202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DigitalMedia_Template</vt:lpstr>
      <vt:lpstr>Chapter 10 </vt:lpstr>
      <vt:lpstr>Lessons</vt:lpstr>
      <vt:lpstr>Learning Outcomes</vt:lpstr>
      <vt:lpstr>Understanding Design Principles</vt:lpstr>
      <vt:lpstr>Balance</vt:lpstr>
      <vt:lpstr>Balance (continued)</vt:lpstr>
      <vt:lpstr>Balance (continued)</vt:lpstr>
      <vt:lpstr>Rhythm</vt:lpstr>
      <vt:lpstr>Rhythm (continued)</vt:lpstr>
      <vt:lpstr>Emphasis</vt:lpstr>
      <vt:lpstr>Unity</vt:lpstr>
      <vt:lpstr>White Space</vt:lpstr>
      <vt:lpstr>Structuring a Layout</vt:lpstr>
      <vt:lpstr>Setting Up a New Document</vt:lpstr>
      <vt:lpstr>Setting Up a New Document (continued)</vt:lpstr>
      <vt:lpstr>Using a Grid to Organize Elements</vt:lpstr>
      <vt:lpstr>Using a Grid to Organize Elements (continued)</vt:lpstr>
      <vt:lpstr>Using a Grid to Organize Elements (continued)</vt:lpstr>
      <vt:lpstr>Using a Grid to Organize Elements (continued)</vt:lpstr>
      <vt:lpstr>Master Pages and Templates</vt:lpstr>
      <vt:lpstr>Creating and Viewing PDFs</vt:lpstr>
      <vt:lpstr>PDFs and Print Production</vt:lpstr>
      <vt:lpstr>Employees Taking Initiative at Work</vt:lpstr>
      <vt:lpstr>Key Concepts</vt:lpstr>
      <vt:lpstr>Key Concepts (continued)</vt:lpstr>
      <vt:lpstr>Key Concepts (continued)</vt:lpstr>
    </vt:vector>
  </TitlesOfParts>
  <Company>Custom Editorial Productions,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dc:title>
  <dc:creator>Rose Marie Kuebbing</dc:creator>
  <cp:lastModifiedBy>kevinbechet1</cp:lastModifiedBy>
  <cp:revision>255</cp:revision>
  <dcterms:created xsi:type="dcterms:W3CDTF">2012-02-03T17:33:31Z</dcterms:created>
  <dcterms:modified xsi:type="dcterms:W3CDTF">2013-05-31T09:12:58Z</dcterms:modified>
</cp:coreProperties>
</file>